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1" r:id="rId8"/>
    <p:sldId id="262" r:id="rId9"/>
    <p:sldId id="260" r:id="rId10"/>
    <p:sldId id="263" r:id="rId11"/>
    <p:sldId id="264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D6802DF-372B-46BA-B208-4E2545329AE5}">
          <p14:sldIdLst>
            <p14:sldId id="256"/>
          </p14:sldIdLst>
        </p14:section>
        <p14:section name="Introduzione ai segnali nelle telecomunicazioni" id="{450C129D-07E8-4C07-A5F9-10815AFB88A8}">
          <p14:sldIdLst>
            <p14:sldId id="257"/>
          </p14:sldIdLst>
        </p14:section>
        <p14:section name="Segnali periodici ed aperiodici" id="{B8838420-2464-43CB-9FD1-D5488D9C19E4}">
          <p14:sldIdLst>
            <p14:sldId id="258"/>
          </p14:sldIdLst>
        </p14:section>
        <p14:section name="Segnali unidirezionali e bidirezionali" id="{3FA29303-8B8F-433E-B586-2843B81AC9B9}">
          <p14:sldIdLst>
            <p14:sldId id="265"/>
          </p14:sldIdLst>
        </p14:section>
        <p14:section name="Segnali bidirezionali" id="{87F6F015-6DEB-467C-AEB2-A6103DA8292A}">
          <p14:sldIdLst>
            <p14:sldId id="266"/>
          </p14:sldIdLst>
        </p14:section>
        <p14:section name="Caratteristiche dei segnali" id="{47B6B1E0-7165-409D-B60E-B1DC44FF90A3}">
          <p14:sldIdLst>
            <p14:sldId id="259"/>
          </p14:sldIdLst>
        </p14:section>
        <p14:section name="Frequenza" id="{BE533F03-FE48-46D4-90C9-1AFFC26A4602}">
          <p14:sldIdLst>
            <p14:sldId id="261"/>
          </p14:sldIdLst>
        </p14:section>
        <p14:section name="Periodo" id="{06B825F5-7C28-40D2-9318-7E30F6ECF841}">
          <p14:sldIdLst>
            <p14:sldId id="262"/>
          </p14:sldIdLst>
        </p14:section>
        <p14:section name="Fase" id="{1B4B07A0-25A1-4C79-89F8-378A80179AB2}">
          <p14:sldIdLst>
            <p14:sldId id="260"/>
          </p14:sldIdLst>
        </p14:section>
        <p14:section name="Valore medio" id="{A5BB38FE-DA73-4033-AB2C-068E865DED56}">
          <p14:sldIdLst>
            <p14:sldId id="263"/>
          </p14:sldIdLst>
        </p14:section>
        <p14:section name="Valore efficace" id="{062271A1-9998-489A-AD49-8853FF765BF0}">
          <p14:sldIdLst>
            <p14:sldId id="264"/>
          </p14:sldIdLst>
        </p14:section>
        <p14:section name="Segnali alternati" id="{E3FB0835-79BB-4C21-901C-518496332C52}">
          <p14:sldIdLst>
            <p14:sldId id="267"/>
          </p14:sldIdLst>
        </p14:section>
        <p14:section name="Alcuni segnali tipici" id="{A67A8CE4-44A2-4E4B-BA30-199A8CC65516}">
          <p14:sldIdLst>
            <p14:sldId id="268"/>
          </p14:sldIdLst>
        </p14:section>
        <p14:section name="Segnali alternati" id="{B93B5429-F174-4FF2-9CE0-56F29604F73A}">
          <p14:sldIdLst>
            <p14:sldId id="269"/>
          </p14:sldIdLst>
        </p14:section>
        <p14:section name="Duty Cycle" id="{B1098D43-012B-499F-9E46-71367DFD8EB4}">
          <p14:sldIdLst>
            <p14:sldId id="270"/>
          </p14:sldIdLst>
        </p14:section>
        <p14:section name="Conclusione" id="{92CFE82B-905A-4406-81F0-8F6CF5FDD5E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AB2"/>
    <a:srgbClr val="B4B0D1"/>
    <a:srgbClr val="BA9271"/>
    <a:srgbClr val="FFB6B1"/>
    <a:srgbClr val="943D00"/>
    <a:srgbClr val="D1D1D1"/>
    <a:srgbClr val="BC8763"/>
    <a:srgbClr val="FFEFC4"/>
    <a:srgbClr val="FDFAE9"/>
    <a:srgbClr val="EC9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E6D79-DF37-369E-17F1-7323BBBABE6E}" v="3782" dt="2025-01-12T17:51:03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12.01.2025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915670" y="235102"/>
            <a:ext cx="4078001" cy="1082805"/>
          </a:xfr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6600" b="1" i="1" dirty="0">
                <a:solidFill>
                  <a:schemeClr val="bg1"/>
                </a:solidFill>
              </a:rPr>
              <a:t>I SEGNALI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382001" y="1399544"/>
            <a:ext cx="3611670" cy="622364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de-DE" sz="3200" b="1" i="1" dirty="0">
                <a:solidFill>
                  <a:schemeClr val="bg1"/>
                </a:solidFill>
              </a:rPr>
              <a:t>Luca </a:t>
            </a:r>
            <a:r>
              <a:rPr lang="de-DE" sz="3200" b="1" i="1" err="1">
                <a:solidFill>
                  <a:schemeClr val="bg1"/>
                </a:solidFill>
              </a:rPr>
              <a:t>Pontellini</a:t>
            </a:r>
            <a:r>
              <a:rPr lang="de-DE" sz="3200" b="1" i="1" dirty="0">
                <a:solidFill>
                  <a:schemeClr val="bg1"/>
                </a:solidFill>
              </a:rPr>
              <a:t> 4M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0554B-A3AC-3991-26A2-7359F1D62421}"/>
              </a:ext>
            </a:extLst>
          </p:cNvPr>
          <p:cNvSpPr txBox="1"/>
          <p:nvPr/>
        </p:nvSpPr>
        <p:spPr>
          <a:xfrm>
            <a:off x="152400" y="675701"/>
            <a:ext cx="3229778" cy="31700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Il </a:t>
            </a:r>
            <a:r>
              <a:rPr lang="en-US" sz="2000" b="1" i="1" u="sng" dirty="0" err="1">
                <a:solidFill>
                  <a:schemeClr val="bg1"/>
                </a:solidFill>
              </a:rPr>
              <a:t>valore</a:t>
            </a:r>
            <a:r>
              <a:rPr lang="en-US" sz="2000" b="1" i="1" u="sng" dirty="0">
                <a:solidFill>
                  <a:schemeClr val="bg1"/>
                </a:solidFill>
              </a:rPr>
              <a:t> medio</a:t>
            </a:r>
            <a:r>
              <a:rPr lang="en-US" sz="2000" dirty="0">
                <a:solidFill>
                  <a:schemeClr val="bg1"/>
                </a:solidFill>
              </a:rPr>
              <a:t> di un </a:t>
            </a:r>
            <a:r>
              <a:rPr lang="en-US" sz="2000" dirty="0" err="1">
                <a:solidFill>
                  <a:schemeClr val="bg1"/>
                </a:solidFill>
              </a:rPr>
              <a:t>segnale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i="1" u="sng" dirty="0">
                <a:solidFill>
                  <a:schemeClr val="bg1"/>
                </a:solidFill>
              </a:rPr>
              <a:t>è il </a:t>
            </a:r>
            <a:r>
              <a:rPr lang="en-US" sz="2000" b="1" i="1" u="sng" dirty="0" err="1">
                <a:solidFill>
                  <a:schemeClr val="bg1"/>
                </a:solidFill>
              </a:rPr>
              <a:t>rapporto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tra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l'area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sottesa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dalla</a:t>
            </a:r>
            <a:r>
              <a:rPr lang="en-US" sz="2000" b="1" i="1" u="sng" dirty="0">
                <a:solidFill>
                  <a:schemeClr val="bg1"/>
                </a:solidFill>
              </a:rPr>
              <a:t> curva del </a:t>
            </a:r>
            <a:r>
              <a:rPr lang="en-US" sz="2000" b="1" i="1" u="sng" dirty="0" err="1">
                <a:solidFill>
                  <a:schemeClr val="bg1"/>
                </a:solidFill>
              </a:rPr>
              <a:t>segnale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nel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suddetto</a:t>
            </a:r>
            <a:r>
              <a:rPr lang="en-US" sz="2000" b="1" i="1" u="sng" dirty="0">
                <a:solidFill>
                  <a:schemeClr val="bg1"/>
                </a:solidFill>
              </a:rPr>
              <a:t> intervallo e </a:t>
            </a:r>
            <a:r>
              <a:rPr lang="en-US" sz="2000" b="1" i="1" u="sng" dirty="0" err="1">
                <a:solidFill>
                  <a:schemeClr val="bg1"/>
                </a:solidFill>
              </a:rPr>
              <a:t>l'intervallo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stesso</a:t>
            </a:r>
            <a:r>
              <a:rPr lang="en-US" sz="2000" dirty="0">
                <a:solidFill>
                  <a:schemeClr val="bg1"/>
                </a:solidFill>
              </a:rPr>
              <a:t>. Tale area è </a:t>
            </a:r>
            <a:r>
              <a:rPr lang="en-US" sz="2000" dirty="0" err="1">
                <a:solidFill>
                  <a:schemeClr val="bg1"/>
                </a:solidFill>
              </a:rPr>
              <a:t>intesa</a:t>
            </a:r>
            <a:r>
              <a:rPr lang="en-US" sz="2000" dirty="0">
                <a:solidFill>
                  <a:schemeClr val="bg1"/>
                </a:solidFill>
              </a:rPr>
              <a:t> come </a:t>
            </a:r>
            <a:r>
              <a:rPr lang="en-US" sz="2000" b="1" i="1" u="sng" dirty="0">
                <a:solidFill>
                  <a:schemeClr val="bg1"/>
                </a:solidFill>
              </a:rPr>
              <a:t>somma </a:t>
            </a:r>
            <a:r>
              <a:rPr lang="en-US" sz="2000" b="1" i="1" u="sng" dirty="0" err="1">
                <a:solidFill>
                  <a:schemeClr val="bg1"/>
                </a:solidFill>
              </a:rPr>
              <a:t>algebrica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delle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aree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sottese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dalla</a:t>
            </a:r>
            <a:r>
              <a:rPr lang="en-US" sz="2000" b="1" i="1" u="sng" dirty="0">
                <a:solidFill>
                  <a:schemeClr val="bg1"/>
                </a:solidFill>
              </a:rPr>
              <a:t> curva, </a:t>
            </a:r>
            <a:r>
              <a:rPr lang="en-US" sz="2000" b="1" i="1" u="sng" dirty="0" err="1">
                <a:solidFill>
                  <a:schemeClr val="bg1"/>
                </a:solidFill>
              </a:rPr>
              <a:t>superiormente</a:t>
            </a:r>
            <a:r>
              <a:rPr lang="en-US" sz="2000" b="1" i="1" u="sng" dirty="0">
                <a:solidFill>
                  <a:schemeClr val="bg1"/>
                </a:solidFill>
              </a:rPr>
              <a:t> e </a:t>
            </a:r>
            <a:r>
              <a:rPr lang="en-US" sz="2000" b="1" i="1" u="sng" dirty="0" err="1">
                <a:solidFill>
                  <a:schemeClr val="bg1"/>
                </a:solidFill>
              </a:rPr>
              <a:t>inferiormente</a:t>
            </a:r>
            <a:r>
              <a:rPr lang="en-US" sz="2000" b="1" i="1" u="sng" dirty="0">
                <a:solidFill>
                  <a:schemeClr val="bg1"/>
                </a:solidFill>
              </a:rPr>
              <a:t> </a:t>
            </a:r>
            <a:r>
              <a:rPr lang="en-US" sz="2000" b="1" i="1" u="sng" dirty="0" err="1">
                <a:solidFill>
                  <a:schemeClr val="bg1"/>
                </a:solidFill>
              </a:rPr>
              <a:t>all'asse</a:t>
            </a:r>
            <a:r>
              <a:rPr lang="en-US" sz="2000" b="1" i="1" u="sng" dirty="0">
                <a:solidFill>
                  <a:schemeClr val="bg1"/>
                </a:solidFill>
              </a:rPr>
              <a:t> 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4EAE46-8B74-7805-1296-E932072EF726}"/>
              </a:ext>
            </a:extLst>
          </p:cNvPr>
          <p:cNvSpPr txBox="1"/>
          <p:nvPr/>
        </p:nvSpPr>
        <p:spPr>
          <a:xfrm>
            <a:off x="152401" y="143219"/>
            <a:ext cx="2357610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Valore Medio (</a:t>
            </a:r>
            <a:r>
              <a:rPr lang="en-US" sz="2000" b="1" i="1" err="1">
                <a:solidFill>
                  <a:schemeClr val="bg1"/>
                </a:solidFill>
              </a:rPr>
              <a:t>Vm</a:t>
            </a:r>
            <a:r>
              <a:rPr lang="en-US" sz="2000" b="1" i="1" dirty="0">
                <a:solidFill>
                  <a:schemeClr val="bg1"/>
                </a:solidFill>
              </a:rPr>
              <a:t>):</a:t>
            </a:r>
            <a:r>
              <a:rPr lang="it-IT" sz="2000" b="1" i="1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BA0224-6963-6C21-50B2-ADE6A79AF895}"/>
              </a:ext>
            </a:extLst>
          </p:cNvPr>
          <p:cNvSpPr txBox="1"/>
          <p:nvPr/>
        </p:nvSpPr>
        <p:spPr>
          <a:xfrm>
            <a:off x="4732219" y="677079"/>
            <a:ext cx="6412481" cy="376553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8" name="Immagine 7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059BF07-E4A2-43BC-0DB9-E2144E77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85" y="675389"/>
            <a:ext cx="6408580" cy="377297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75D24C-936E-7164-C433-7A0232427B50}"/>
              </a:ext>
            </a:extLst>
          </p:cNvPr>
          <p:cNvSpPr txBox="1"/>
          <p:nvPr/>
        </p:nvSpPr>
        <p:spPr>
          <a:xfrm>
            <a:off x="6324485" y="4594831"/>
            <a:ext cx="3940241" cy="21342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7" name="Immagine 6" descr="Immagine che contiene nero, oscurità, bianco e nero&#10;&#10;Descrizione generata automaticamente">
            <a:extLst>
              <a:ext uri="{FF2B5EF4-FFF2-40B4-BE49-F238E27FC236}">
                <a16:creationId xmlns:a16="http://schemas.microsoft.com/office/drawing/2014/main" id="{9E32160D-A76E-DE48-F0E5-DB17261B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51" y="4592718"/>
            <a:ext cx="3948242" cy="213809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95CB4C3-FD9F-C6E1-4864-A93FB6AA1608}"/>
              </a:ext>
            </a:extLst>
          </p:cNvPr>
          <p:cNvSpPr txBox="1"/>
          <p:nvPr/>
        </p:nvSpPr>
        <p:spPr>
          <a:xfrm>
            <a:off x="791910" y="4461743"/>
            <a:ext cx="2694429" cy="714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C1EFF84-588F-4BE0-52FF-420F6EE30BE3}"/>
              </a:ext>
            </a:extLst>
          </p:cNvPr>
          <p:cNvSpPr txBox="1"/>
          <p:nvPr/>
        </p:nvSpPr>
        <p:spPr>
          <a:xfrm>
            <a:off x="147932" y="3956125"/>
            <a:ext cx="4421132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Formula generica: </a:t>
            </a:r>
            <a:r>
              <a:rPr lang="it-IT" b="1" err="1">
                <a:solidFill>
                  <a:schemeClr val="bg1"/>
                </a:solidFill>
              </a:rPr>
              <a:t>V</a:t>
            </a:r>
            <a:r>
              <a:rPr lang="it-IT" sz="1600" b="1" err="1">
                <a:solidFill>
                  <a:schemeClr val="bg1"/>
                </a:solidFill>
              </a:rPr>
              <a:t>m</a:t>
            </a:r>
            <a:r>
              <a:rPr lang="it-IT" b="1" dirty="0">
                <a:solidFill>
                  <a:schemeClr val="bg1"/>
                </a:solidFill>
              </a:rPr>
              <a:t> = A</a:t>
            </a:r>
            <a:r>
              <a:rPr lang="it-IT" sz="1600" b="1" dirty="0">
                <a:solidFill>
                  <a:schemeClr val="bg1"/>
                </a:solidFill>
              </a:rPr>
              <a:t>n</a:t>
            </a:r>
            <a:r>
              <a:rPr lang="it-IT" b="1" dirty="0">
                <a:solidFill>
                  <a:schemeClr val="bg1"/>
                </a:solidFill>
              </a:rPr>
              <a:t>/t</a:t>
            </a:r>
            <a:r>
              <a:rPr lang="it-IT" sz="1600" b="1" dirty="0">
                <a:solidFill>
                  <a:schemeClr val="bg1"/>
                </a:solidFill>
              </a:rPr>
              <a:t>n</a:t>
            </a:r>
          </a:p>
          <a:p>
            <a:endParaRPr lang="it-IT" b="1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(A</a:t>
            </a:r>
            <a:r>
              <a:rPr lang="it-IT" sz="1600" b="1" dirty="0">
                <a:solidFill>
                  <a:schemeClr val="bg1"/>
                </a:solidFill>
              </a:rPr>
              <a:t>n</a:t>
            </a:r>
            <a:r>
              <a:rPr lang="it-IT" b="1" dirty="0">
                <a:solidFill>
                  <a:schemeClr val="bg1"/>
                </a:solidFill>
              </a:rPr>
              <a:t> = area generica; t</a:t>
            </a:r>
            <a:r>
              <a:rPr lang="it-IT" sz="1600" b="1" dirty="0">
                <a:solidFill>
                  <a:schemeClr val="bg1"/>
                </a:solidFill>
              </a:rPr>
              <a:t>n</a:t>
            </a:r>
            <a:r>
              <a:rPr lang="it-IT" b="1" dirty="0">
                <a:solidFill>
                  <a:schemeClr val="bg1"/>
                </a:solidFill>
              </a:rPr>
              <a:t> = tempo generico)</a:t>
            </a:r>
          </a:p>
        </p:txBody>
      </p:sp>
    </p:spTree>
    <p:extLst>
      <p:ext uri="{BB962C8B-B14F-4D97-AF65-F5344CB8AC3E}">
        <p14:creationId xmlns:p14="http://schemas.microsoft.com/office/powerpoint/2010/main" val="357050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9E4228-B2EF-58CB-ED29-16657F898FA1}"/>
              </a:ext>
            </a:extLst>
          </p:cNvPr>
          <p:cNvSpPr txBox="1"/>
          <p:nvPr/>
        </p:nvSpPr>
        <p:spPr>
          <a:xfrm>
            <a:off x="134039" y="574713"/>
            <a:ext cx="4919031" cy="28623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Il </a:t>
            </a:r>
            <a:r>
              <a:rPr lang="en-US" b="1" i="1" u="sng" dirty="0" err="1">
                <a:solidFill>
                  <a:schemeClr val="bg1"/>
                </a:solidFill>
              </a:rPr>
              <a:t>valore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efficace</a:t>
            </a:r>
            <a:r>
              <a:rPr lang="en-US" b="1" i="1" u="sng" dirty="0">
                <a:solidFill>
                  <a:schemeClr val="bg1"/>
                </a:solidFill>
              </a:rPr>
              <a:t> di </a:t>
            </a:r>
            <a:r>
              <a:rPr lang="en-US" b="1" i="1" u="sng" dirty="0" err="1">
                <a:solidFill>
                  <a:schemeClr val="bg1"/>
                </a:solidFill>
              </a:rPr>
              <a:t>una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corrente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periodica</a:t>
            </a:r>
            <a:r>
              <a:rPr lang="en-US" b="1" i="1" u="sng" dirty="0">
                <a:solidFill>
                  <a:schemeClr val="bg1"/>
                </a:solidFill>
              </a:rPr>
              <a:t> è </a:t>
            </a:r>
            <a:r>
              <a:rPr lang="en-US" b="1" i="1" u="sng" dirty="0" err="1">
                <a:solidFill>
                  <a:schemeClr val="bg1"/>
                </a:solidFill>
              </a:rPr>
              <a:t>quel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valore</a:t>
            </a:r>
            <a:r>
              <a:rPr lang="en-US" b="1" i="1" u="sng" dirty="0">
                <a:solidFill>
                  <a:schemeClr val="bg1"/>
                </a:solidFill>
              </a:rPr>
              <a:t> di </a:t>
            </a:r>
            <a:r>
              <a:rPr lang="en-US" b="1" i="1" u="sng" dirty="0" err="1">
                <a:solidFill>
                  <a:schemeClr val="bg1"/>
                </a:solidFill>
              </a:rPr>
              <a:t>corrente</a:t>
            </a:r>
            <a:r>
              <a:rPr lang="en-US" b="1" i="1" u="sng" dirty="0">
                <a:solidFill>
                  <a:schemeClr val="bg1"/>
                </a:solidFill>
              </a:rPr>
              <a:t> continua (DC) </a:t>
            </a:r>
            <a:r>
              <a:rPr lang="en-US" b="1" i="1" u="sng" dirty="0" err="1">
                <a:solidFill>
                  <a:schemeClr val="bg1"/>
                </a:solidFill>
              </a:rPr>
              <a:t>che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provoca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su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una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resistenza</a:t>
            </a:r>
            <a:r>
              <a:rPr lang="en-US" b="1" i="1" u="sng" dirty="0">
                <a:solidFill>
                  <a:schemeClr val="bg1"/>
                </a:solidFill>
              </a:rPr>
              <a:t>, in un tempo </a:t>
            </a:r>
            <a:r>
              <a:rPr lang="en-US" b="1" i="1" u="sng" dirty="0" err="1">
                <a:solidFill>
                  <a:schemeClr val="bg1"/>
                </a:solidFill>
              </a:rPr>
              <a:t>uguale</a:t>
            </a:r>
            <a:r>
              <a:rPr lang="en-US" b="1" i="1" u="sng" dirty="0">
                <a:solidFill>
                  <a:schemeClr val="bg1"/>
                </a:solidFill>
              </a:rPr>
              <a:t> a T, lo </a:t>
            </a:r>
            <a:r>
              <a:rPr lang="en-US" b="1" i="1" u="sng" dirty="0" err="1">
                <a:solidFill>
                  <a:schemeClr val="bg1"/>
                </a:solidFill>
              </a:rPr>
              <a:t>stesso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effetto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termico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della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corrente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periodica</a:t>
            </a:r>
            <a:r>
              <a:rPr lang="en-US" b="1" i="1" u="sng" dirty="0">
                <a:solidFill>
                  <a:schemeClr val="bg1"/>
                </a:solidFill>
              </a:rPr>
              <a:t> (AC)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Questo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calcolo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noto</a:t>
            </a:r>
            <a:r>
              <a:rPr lang="en-US" dirty="0">
                <a:solidFill>
                  <a:schemeClr val="bg1"/>
                </a:solidFill>
              </a:rPr>
              <a:t> come </a:t>
            </a:r>
            <a:r>
              <a:rPr lang="en-US" b="1" i="1" u="sng" dirty="0">
                <a:solidFill>
                  <a:schemeClr val="bg1"/>
                </a:solidFill>
              </a:rPr>
              <a:t>RMS (Root Mean Square), </a:t>
            </a:r>
            <a:r>
              <a:rPr lang="en-US" b="1" i="1" u="sng" dirty="0" err="1">
                <a:solidFill>
                  <a:schemeClr val="bg1"/>
                </a:solidFill>
              </a:rPr>
              <a:t>ovvero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radice</a:t>
            </a:r>
            <a:r>
              <a:rPr lang="en-US" b="1" i="1" u="sng" dirty="0">
                <a:solidFill>
                  <a:schemeClr val="bg1"/>
                </a:solidFill>
              </a:rPr>
              <a:t> quadrata </a:t>
            </a:r>
            <a:r>
              <a:rPr lang="en-US" b="1" i="1" u="sng" dirty="0" err="1">
                <a:solidFill>
                  <a:schemeClr val="bg1"/>
                </a:solidFill>
              </a:rPr>
              <a:t>della</a:t>
            </a:r>
            <a:r>
              <a:rPr lang="en-US" b="1" i="1" u="sng" dirty="0">
                <a:solidFill>
                  <a:schemeClr val="bg1"/>
                </a:solidFill>
              </a:rPr>
              <a:t> media </a:t>
            </a:r>
            <a:r>
              <a:rPr lang="en-US" b="1" i="1" u="sng" dirty="0" err="1">
                <a:solidFill>
                  <a:schemeClr val="bg1"/>
                </a:solidFill>
              </a:rPr>
              <a:t>dei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quadrati</a:t>
            </a:r>
            <a:r>
              <a:rPr lang="en-US" dirty="0">
                <a:solidFill>
                  <a:schemeClr val="bg1"/>
                </a:solidFill>
              </a:rPr>
              <a:t>. In </a:t>
            </a:r>
            <a:r>
              <a:rPr lang="en-US" dirty="0" err="1">
                <a:solidFill>
                  <a:schemeClr val="bg1"/>
                </a:solidFill>
              </a:rPr>
              <a:t>altre</a:t>
            </a:r>
            <a:r>
              <a:rPr lang="en-US" dirty="0">
                <a:solidFill>
                  <a:schemeClr val="bg1"/>
                </a:solidFill>
              </a:rPr>
              <a:t> parole, il </a:t>
            </a:r>
            <a:r>
              <a:rPr lang="en-US" dirty="0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efficace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consente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descrivere</a:t>
            </a:r>
            <a:r>
              <a:rPr lang="en-US" dirty="0">
                <a:solidFill>
                  <a:schemeClr val="bg1"/>
                </a:solidFill>
              </a:rPr>
              <a:t> il “</a:t>
            </a:r>
            <a:r>
              <a:rPr lang="en-US" dirty="0" err="1">
                <a:solidFill>
                  <a:schemeClr val="bg1"/>
                </a:solidFill>
              </a:rPr>
              <a:t>lavoro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reale</a:t>
            </a:r>
            <a:r>
              <a:rPr lang="en-US" dirty="0">
                <a:solidFill>
                  <a:schemeClr val="bg1"/>
                </a:solidFill>
              </a:rPr>
              <a:t>” o la </a:t>
            </a:r>
            <a:r>
              <a:rPr lang="en-US" dirty="0" err="1">
                <a:solidFill>
                  <a:schemeClr val="bg1"/>
                </a:solidFill>
              </a:rPr>
              <a:t>potenza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associata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variabili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nel</a:t>
            </a:r>
            <a:r>
              <a:rPr lang="en-US" dirty="0">
                <a:solidFill>
                  <a:schemeClr val="bg1"/>
                </a:solidFill>
              </a:rPr>
              <a:t> tempo.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B34166-8FD3-D19A-DDCA-0686A15B7214}"/>
              </a:ext>
            </a:extLst>
          </p:cNvPr>
          <p:cNvSpPr txBox="1"/>
          <p:nvPr/>
        </p:nvSpPr>
        <p:spPr>
          <a:xfrm>
            <a:off x="134039" y="106496"/>
            <a:ext cx="2743200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Valore </a:t>
            </a:r>
            <a:r>
              <a:rPr lang="en-US" sz="2000" b="1" i="1" err="1">
                <a:solidFill>
                  <a:schemeClr val="bg1"/>
                </a:solidFill>
              </a:rPr>
              <a:t>Efficace</a:t>
            </a:r>
            <a:r>
              <a:rPr lang="en-US" sz="2000" b="1" i="1" dirty="0">
                <a:solidFill>
                  <a:schemeClr val="bg1"/>
                </a:solidFill>
              </a:rPr>
              <a:t> (</a:t>
            </a:r>
            <a:r>
              <a:rPr lang="en-US" sz="2000" b="1" i="1" err="1">
                <a:solidFill>
                  <a:schemeClr val="bg1"/>
                </a:solidFill>
              </a:rPr>
              <a:t>Veff</a:t>
            </a:r>
            <a:r>
              <a:rPr lang="en-US" sz="2000" b="1" i="1" dirty="0">
                <a:solidFill>
                  <a:schemeClr val="bg1"/>
                </a:solidFill>
              </a:rPr>
              <a:t>):</a:t>
            </a:r>
            <a:endParaRPr lang="it-IT" sz="2000" b="1" i="1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5C0D78-CC1B-2005-C0CE-44E030F69662}"/>
              </a:ext>
            </a:extLst>
          </p:cNvPr>
          <p:cNvSpPr txBox="1"/>
          <p:nvPr/>
        </p:nvSpPr>
        <p:spPr>
          <a:xfrm>
            <a:off x="134038" y="4155196"/>
            <a:ext cx="3560284" cy="25853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dirty="0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efficace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rappresenta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quantità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corrente</a:t>
            </a:r>
            <a:r>
              <a:rPr lang="en-US" dirty="0">
                <a:solidFill>
                  <a:schemeClr val="bg1"/>
                </a:solidFill>
              </a:rPr>
              <a:t> continua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produrrebbe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stessa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quantità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resistenza</a:t>
            </a:r>
            <a:r>
              <a:rPr lang="en-US" dirty="0">
                <a:solidFill>
                  <a:schemeClr val="bg1"/>
                </a:solidFill>
              </a:rPr>
              <a:t> come </a:t>
            </a:r>
            <a:r>
              <a:rPr lang="en-US" dirty="0" err="1">
                <a:solidFill>
                  <a:schemeClr val="bg1"/>
                </a:solidFill>
              </a:rPr>
              <a:t>farebbe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corrente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alternata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nel</a:t>
            </a:r>
            <a:r>
              <a:rPr lang="en-US" dirty="0">
                <a:solidFill>
                  <a:schemeClr val="bg1"/>
                </a:solidFill>
              </a:rPr>
              <a:t> tempo T. </a:t>
            </a:r>
            <a:r>
              <a:rPr lang="en-US" dirty="0" err="1">
                <a:solidFill>
                  <a:schemeClr val="bg1"/>
                </a:solidFill>
              </a:rPr>
              <a:t>Questo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permette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confrontare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potenza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variabili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nel</a:t>
            </a:r>
            <a:r>
              <a:rPr lang="en-US" dirty="0">
                <a:solidFill>
                  <a:schemeClr val="bg1"/>
                </a:solidFill>
              </a:rPr>
              <a:t> tempo con </a:t>
            </a:r>
            <a:r>
              <a:rPr lang="en-US" dirty="0" err="1">
                <a:solidFill>
                  <a:schemeClr val="bg1"/>
                </a:solidFill>
              </a:rPr>
              <a:t>quella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corrente</a:t>
            </a:r>
            <a:r>
              <a:rPr lang="en-US" dirty="0">
                <a:solidFill>
                  <a:schemeClr val="bg1"/>
                </a:solidFill>
              </a:rPr>
              <a:t> continua.</a:t>
            </a:r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37107A4A-BFEF-C073-969C-4DFA842A676F}"/>
              </a:ext>
            </a:extLst>
          </p:cNvPr>
          <p:cNvSpPr txBox="1"/>
          <p:nvPr/>
        </p:nvSpPr>
        <p:spPr>
          <a:xfrm>
            <a:off x="134039" y="3714521"/>
            <a:ext cx="1375273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chemeClr val="bg1"/>
                </a:solidFill>
              </a:rPr>
              <a:t>Concetto:</a:t>
            </a:r>
            <a:endParaRPr lang="it-IT" sz="2000" b="1" i="1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6A5F557-F4E2-ADEA-5D81-620CDB34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30" y="89996"/>
            <a:ext cx="5636965" cy="3241074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15D1627-8276-60F8-4C93-D965BCD3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47" y="3489819"/>
            <a:ext cx="4627947" cy="32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B34166-8FD3-D19A-DDCA-0686A15B7214}"/>
              </a:ext>
            </a:extLst>
          </p:cNvPr>
          <p:cNvSpPr txBox="1"/>
          <p:nvPr/>
        </p:nvSpPr>
        <p:spPr>
          <a:xfrm>
            <a:off x="134039" y="106496"/>
            <a:ext cx="2238260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sz="2000" b="1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Alternati</a:t>
            </a:r>
            <a:r>
              <a:rPr lang="en-US" sz="2000" b="1" i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it-IT" sz="2000" b="1" i="1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6FEFB2-547E-1954-EA97-2C4B57315414}"/>
              </a:ext>
            </a:extLst>
          </p:cNvPr>
          <p:cNvSpPr txBox="1"/>
          <p:nvPr/>
        </p:nvSpPr>
        <p:spPr>
          <a:xfrm>
            <a:off x="134039" y="629798"/>
            <a:ext cx="3211416" cy="1754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Un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alternato</a:t>
            </a:r>
            <a:r>
              <a:rPr lang="en-US" b="1" i="1" u="sng" dirty="0">
                <a:solidFill>
                  <a:schemeClr val="bg1"/>
                </a:solidFill>
              </a:rPr>
              <a:t> è un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periodico</a:t>
            </a:r>
            <a:r>
              <a:rPr lang="en-US" b="1" i="1" u="sng" dirty="0">
                <a:solidFill>
                  <a:schemeClr val="bg1"/>
                </a:solidFill>
              </a:rPr>
              <a:t> a </a:t>
            </a:r>
            <a:r>
              <a:rPr lang="en-US" b="1" i="1" u="sng" err="1">
                <a:solidFill>
                  <a:schemeClr val="bg1"/>
                </a:solidFill>
              </a:rPr>
              <a:t>valore</a:t>
            </a:r>
            <a:r>
              <a:rPr lang="en-US" b="1" i="1" u="sng" dirty="0">
                <a:solidFill>
                  <a:schemeClr val="bg1"/>
                </a:solidFill>
              </a:rPr>
              <a:t> medio </a:t>
            </a:r>
            <a:r>
              <a:rPr lang="en-US" b="1" i="1" u="sng" err="1">
                <a:solidFill>
                  <a:schemeClr val="bg1"/>
                </a:solidFill>
              </a:rPr>
              <a:t>nullo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Questo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significa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corso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err="1">
                <a:solidFill>
                  <a:schemeClr val="bg1"/>
                </a:solidFill>
              </a:rPr>
              <a:t>periodo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completo</a:t>
            </a:r>
            <a:r>
              <a:rPr lang="en-US" dirty="0">
                <a:solidFill>
                  <a:schemeClr val="bg1"/>
                </a:solidFill>
              </a:rPr>
              <a:t>, la somma </a:t>
            </a:r>
            <a:r>
              <a:rPr lang="en-US" err="1">
                <a:solidFill>
                  <a:schemeClr val="bg1"/>
                </a:solidFill>
              </a:rPr>
              <a:t>algebrica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valori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è zero.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8F7D09-519C-AFE7-8C13-3FF51CB73596}"/>
              </a:ext>
            </a:extLst>
          </p:cNvPr>
          <p:cNvSpPr txBox="1"/>
          <p:nvPr/>
        </p:nvSpPr>
        <p:spPr>
          <a:xfrm>
            <a:off x="134039" y="2548569"/>
            <a:ext cx="4184573" cy="12003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 </a:t>
            </a:r>
            <a:r>
              <a:rPr lang="en-US" err="1">
                <a:solidFill>
                  <a:schemeClr val="bg1"/>
                </a:solidFill>
              </a:rPr>
              <a:t>caso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particolare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alternato</a:t>
            </a:r>
            <a:r>
              <a:rPr lang="en-US" dirty="0">
                <a:solidFill>
                  <a:schemeClr val="bg1"/>
                </a:solidFill>
              </a:rPr>
              <a:t> è il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sinusoidale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b="1" i="1" u="sng" err="1">
                <a:solidFill>
                  <a:schemeClr val="bg1"/>
                </a:solidFill>
              </a:rPr>
              <a:t>armonico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forma </a:t>
            </a:r>
            <a:r>
              <a:rPr lang="en-US" err="1">
                <a:solidFill>
                  <a:schemeClr val="bg1"/>
                </a:solidFill>
              </a:rPr>
              <a:t>d'onda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liscia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err="1">
                <a:solidFill>
                  <a:schemeClr val="bg1"/>
                </a:solidFill>
              </a:rPr>
              <a:t>periodica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AFDBBE-4E0D-0847-8121-F4ED65C8B887}"/>
              </a:ext>
            </a:extLst>
          </p:cNvPr>
          <p:cNvSpPr txBox="1"/>
          <p:nvPr/>
        </p:nvSpPr>
        <p:spPr>
          <a:xfrm>
            <a:off x="134039" y="3843051"/>
            <a:ext cx="3587826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err="1">
                <a:solidFill>
                  <a:schemeClr val="bg1"/>
                </a:solidFill>
              </a:rPr>
              <a:t>legge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oraria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sinusoidale</a:t>
            </a:r>
            <a:r>
              <a:rPr lang="en-US" dirty="0">
                <a:solidFill>
                  <a:schemeClr val="bg1"/>
                </a:solidFill>
              </a:rPr>
              <a:t> è data </a:t>
            </a:r>
            <a:r>
              <a:rPr lang="en-US" err="1">
                <a:solidFill>
                  <a:schemeClr val="bg1"/>
                </a:solidFill>
              </a:rPr>
              <a:t>dalla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funzione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v(t)=</a:t>
            </a:r>
            <a:r>
              <a:rPr lang="en-US" b="1" dirty="0" err="1">
                <a:solidFill>
                  <a:schemeClr val="bg1"/>
                </a:solidFill>
              </a:rPr>
              <a:t>Vp</a:t>
            </a:r>
            <a:r>
              <a:rPr lang="en-US" b="1" dirty="0">
                <a:solidFill>
                  <a:schemeClr val="bg1"/>
                </a:solidFill>
              </a:rPr>
              <a:t>*</a:t>
            </a:r>
            <a:r>
              <a:rPr lang="en-US" b="1" dirty="0" err="1">
                <a:solidFill>
                  <a:schemeClr val="bg1"/>
                </a:solidFill>
              </a:rPr>
              <a:t>sen</a:t>
            </a:r>
            <a:r>
              <a:rPr lang="en-US" b="1" dirty="0">
                <a:solidFill>
                  <a:schemeClr val="bg1"/>
                </a:solidFill>
              </a:rPr>
              <a:t>*(ω*t+</a:t>
            </a:r>
            <a:r>
              <a:rPr lang="it-IT" b="1" i="1" dirty="0">
                <a:solidFill>
                  <a:schemeClr val="bg1"/>
                </a:solidFill>
              </a:rPr>
              <a:t>φ)</a:t>
            </a:r>
          </a:p>
          <a:p>
            <a:r>
              <a:rPr lang="en-US" b="1" dirty="0">
                <a:solidFill>
                  <a:schemeClr val="bg1"/>
                </a:solidFill>
              </a:rPr>
              <a:t>v(t)=</a:t>
            </a:r>
            <a:r>
              <a:rPr lang="en-US" b="1" dirty="0" err="1">
                <a:solidFill>
                  <a:schemeClr val="bg1"/>
                </a:solidFill>
              </a:rPr>
              <a:t>Vp</a:t>
            </a:r>
            <a:r>
              <a:rPr lang="en-US" b="1" dirty="0">
                <a:solidFill>
                  <a:schemeClr val="bg1"/>
                </a:solidFill>
              </a:rPr>
              <a:t>*sin*(ω*t+</a:t>
            </a:r>
            <a:r>
              <a:rPr lang="it-IT" b="1" i="1" dirty="0">
                <a:solidFill>
                  <a:schemeClr val="bg1"/>
                </a:solidFill>
              </a:rPr>
              <a:t>φ)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(sen e sin sono la stessa cosa)</a:t>
            </a:r>
          </a:p>
        </p:txBody>
      </p:sp>
      <p:pic>
        <p:nvPicPr>
          <p:cNvPr id="11" name="Immagine 10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1A4C46A6-8377-DC59-5CF3-9AEE8932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23" y="627681"/>
            <a:ext cx="6770668" cy="2326280"/>
          </a:xfrm>
          <a:prstGeom prst="rect">
            <a:avLst/>
          </a:prstGeom>
        </p:spPr>
      </p:pic>
      <p:pic>
        <p:nvPicPr>
          <p:cNvPr id="12" name="Immagine 11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A9DDD5C7-C618-2B39-2DE4-50315803B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50" y="3433150"/>
            <a:ext cx="6852633" cy="244618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EE4FEA-F819-DC20-ED68-87A34C999268}"/>
              </a:ext>
            </a:extLst>
          </p:cNvPr>
          <p:cNvSpPr txBox="1"/>
          <p:nvPr/>
        </p:nvSpPr>
        <p:spPr>
          <a:xfrm>
            <a:off x="130935" y="5422006"/>
            <a:ext cx="3794973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dirty="0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efficace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alternati</a:t>
            </a:r>
            <a:r>
              <a:rPr lang="en-US" dirty="0">
                <a:solidFill>
                  <a:schemeClr val="bg1"/>
                </a:solidFill>
              </a:rPr>
              <a:t> (o </a:t>
            </a:r>
            <a:r>
              <a:rPr lang="en-US" dirty="0" err="1">
                <a:solidFill>
                  <a:schemeClr val="bg1"/>
                </a:solidFill>
              </a:rPr>
              <a:t>armonici</a:t>
            </a:r>
            <a:r>
              <a:rPr lang="en-US" dirty="0">
                <a:solidFill>
                  <a:schemeClr val="bg1"/>
                </a:solidFill>
              </a:rPr>
              <a:t>) è: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√</a:t>
            </a:r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483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02454B-E88D-F444-3FBC-63CA0BF75EF6}"/>
              </a:ext>
            </a:extLst>
          </p:cNvPr>
          <p:cNvSpPr txBox="1"/>
          <p:nvPr/>
        </p:nvSpPr>
        <p:spPr>
          <a:xfrm>
            <a:off x="130935" y="163132"/>
            <a:ext cx="2550016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err="1">
                <a:solidFill>
                  <a:schemeClr val="bg1"/>
                </a:solidFill>
              </a:rPr>
              <a:t>Alcuni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err="1">
                <a:solidFill>
                  <a:schemeClr val="bg1"/>
                </a:solidFill>
              </a:rPr>
              <a:t>segnali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err="1">
                <a:solidFill>
                  <a:schemeClr val="bg1"/>
                </a:solidFill>
              </a:rPr>
              <a:t>tipici</a:t>
            </a:r>
            <a:r>
              <a:rPr lang="en-US" sz="2000" b="1" i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FFFD9B-AB69-FEB2-92E2-7D107D2A3C75}"/>
              </a:ext>
            </a:extLst>
          </p:cNvPr>
          <p:cNvSpPr txBox="1"/>
          <p:nvPr/>
        </p:nvSpPr>
        <p:spPr>
          <a:xfrm>
            <a:off x="130935" y="3093077"/>
            <a:ext cx="5962917" cy="25853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err="1">
                <a:solidFill>
                  <a:schemeClr val="bg1"/>
                </a:solidFill>
                <a:ea typeface="+mn-lt"/>
                <a:cs typeface="+mn-lt"/>
              </a:rPr>
              <a:t>Raddrizzati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b="1" i="1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u="sng" dirty="0" err="1">
                <a:solidFill>
                  <a:schemeClr val="bg1"/>
                </a:solidFill>
                <a:ea typeface="+mn-lt"/>
                <a:cs typeface="+mn-lt"/>
              </a:rPr>
              <a:t>Raddrizzati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b="1" i="1" u="sng" dirty="0" err="1">
                <a:solidFill>
                  <a:schemeClr val="bg1"/>
                </a:solidFill>
                <a:ea typeface="+mn-lt"/>
                <a:cs typeface="+mn-lt"/>
              </a:rPr>
              <a:t>Semionda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mantengono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solo la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positiva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negativa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di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un'onda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sinusoidale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Caratteristiche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principali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b="1" i="1" dirty="0" err="1">
                <a:solidFill>
                  <a:schemeClr val="bg1"/>
                </a:solidFill>
                <a:ea typeface="+mn-lt"/>
                <a:cs typeface="+mn-lt"/>
              </a:rPr>
              <a:t>Vm</a:t>
            </a:r>
            <a:r>
              <a:rPr lang="it-IT" b="1" i="1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Vp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/π ; 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Veff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Vp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/2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i="1" u="sng" dirty="0" err="1">
                <a:solidFill>
                  <a:schemeClr val="bg1"/>
                </a:solidFill>
                <a:ea typeface="+mn-lt"/>
                <a:cs typeface="+mn-lt"/>
              </a:rPr>
              <a:t>Raddrizzati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a Doppia </a:t>
            </a:r>
            <a:r>
              <a:rPr lang="en-US" b="1" i="1" u="sng" dirty="0" err="1">
                <a:solidFill>
                  <a:schemeClr val="bg1"/>
                </a:solidFill>
                <a:ea typeface="+mn-lt"/>
                <a:cs typeface="+mn-lt"/>
              </a:rPr>
              <a:t>Semionda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o a Onda Intera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convertono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entrambe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le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semionde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positive e negative di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un'onda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sinusoidale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semionde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positive.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Caratteristiche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principali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b="1" i="1" dirty="0" err="1">
                <a:solidFill>
                  <a:schemeClr val="bg1"/>
                </a:solidFill>
                <a:ea typeface="+mn-lt"/>
                <a:cs typeface="+mn-lt"/>
              </a:rPr>
              <a:t>Vm</a:t>
            </a:r>
            <a:r>
              <a:rPr lang="it-IT" b="1" i="1" dirty="0">
                <a:solidFill>
                  <a:schemeClr val="bg1"/>
                </a:solidFill>
                <a:ea typeface="+mn-lt"/>
                <a:cs typeface="+mn-lt"/>
              </a:rPr>
              <a:t> = (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2*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Vp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)/π ; 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Veff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en-US" b="1" i="1" dirty="0" err="1">
                <a:solidFill>
                  <a:schemeClr val="bg1"/>
                </a:solidFill>
                <a:ea typeface="+mn-lt"/>
                <a:cs typeface="+mn-lt"/>
              </a:rPr>
              <a:t>Vp</a:t>
            </a:r>
            <a:r>
              <a:rPr lang="en-US" b="1" i="1" dirty="0">
                <a:solidFill>
                  <a:schemeClr val="bg1"/>
                </a:solidFill>
                <a:ea typeface="+mn-lt"/>
                <a:cs typeface="+mn-lt"/>
              </a:rPr>
              <a:t>/√2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DFAF2B-E16B-0313-D341-81F774E87760}"/>
              </a:ext>
            </a:extLst>
          </p:cNvPr>
          <p:cNvSpPr txBox="1"/>
          <p:nvPr/>
        </p:nvSpPr>
        <p:spPr>
          <a:xfrm>
            <a:off x="130935" y="678288"/>
            <a:ext cx="3172495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solidFill>
                  <a:schemeClr val="bg1"/>
                </a:solidFill>
              </a:rPr>
              <a:t>Segnali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err="1">
                <a:solidFill>
                  <a:schemeClr val="bg1"/>
                </a:solidFill>
              </a:rPr>
              <a:t>Armonici</a:t>
            </a:r>
            <a:r>
              <a:rPr lang="en-US" b="1" i="1" dirty="0">
                <a:solidFill>
                  <a:schemeClr val="bg1"/>
                </a:solidFill>
              </a:rPr>
              <a:t>: </a:t>
            </a:r>
            <a:r>
              <a:rPr lang="it-IT" b="1" i="1" dirty="0">
                <a:solidFill>
                  <a:schemeClr val="bg1"/>
                </a:solidFill>
              </a:rPr>
              <a:t>​</a:t>
            </a:r>
          </a:p>
          <a:p>
            <a:r>
              <a:rPr lang="en-US" dirty="0">
                <a:solidFill>
                  <a:schemeClr val="bg1"/>
                </a:solidFill>
              </a:rPr>
              <a:t>​</a:t>
            </a:r>
          </a:p>
          <a:p>
            <a:r>
              <a:rPr lang="en-US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sinusoidali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multipli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frequenza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fondamentale</a:t>
            </a:r>
            <a:r>
              <a:rPr lang="en-US" dirty="0">
                <a:solidFill>
                  <a:schemeClr val="bg1"/>
                </a:solidFill>
              </a:rPr>
              <a:t>.​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Caratteristiche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principali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/√2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EA6838D-19F0-7440-2332-D7D1C8D3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81" y="637347"/>
            <a:ext cx="4692472" cy="2384336"/>
          </a:xfrm>
          <a:prstGeom prst="rect">
            <a:avLst/>
          </a:prstGeom>
        </p:spPr>
      </p:pic>
      <p:pic>
        <p:nvPicPr>
          <p:cNvPr id="16" name="Immagine 15" descr="Immagine che contiene linea, diagramma, schizzo, testo&#10;&#10;Descrizione generata automaticamente">
            <a:extLst>
              <a:ext uri="{FF2B5EF4-FFF2-40B4-BE49-F238E27FC236}">
                <a16:creationId xmlns:a16="http://schemas.microsoft.com/office/drawing/2014/main" id="{3C6ACA11-5F20-0A12-02C0-A9E28BBA7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80" y="4507605"/>
            <a:ext cx="3402571" cy="221597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40A54BD-8E6A-1C84-8700-447F963E3D8E}"/>
              </a:ext>
            </a:extLst>
          </p:cNvPr>
          <p:cNvSpPr txBox="1"/>
          <p:nvPr/>
        </p:nvSpPr>
        <p:spPr>
          <a:xfrm>
            <a:off x="6895421" y="3244904"/>
            <a:ext cx="3814694" cy="112992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D00281F-0FF6-90CE-2026-A9615BC7C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266" y="3235655"/>
            <a:ext cx="3811744" cy="11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1A6D85-FA63-8B3A-06CD-2C0071D2AA7B}"/>
              </a:ext>
            </a:extLst>
          </p:cNvPr>
          <p:cNvSpPr txBox="1"/>
          <p:nvPr/>
        </p:nvSpPr>
        <p:spPr>
          <a:xfrm>
            <a:off x="98738" y="646090"/>
            <a:ext cx="4868212" cy="4801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Segnali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Alternati</a:t>
            </a:r>
            <a:r>
              <a:rPr lang="en-US" b="1" i="1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r>
              <a:rPr lang="en-US" b="1" i="1" u="sng" dirty="0" err="1">
                <a:solidFill>
                  <a:schemeClr val="bg1"/>
                </a:solidFill>
              </a:rPr>
              <a:t>Alternati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Triangolari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variano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linearmente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due </a:t>
            </a:r>
            <a:r>
              <a:rPr lang="en-US" dirty="0" err="1">
                <a:solidFill>
                  <a:schemeClr val="bg1"/>
                </a:solidFill>
              </a:rPr>
              <a:t>valori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limite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formando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forma </a:t>
            </a:r>
            <a:r>
              <a:rPr lang="en-US" dirty="0" err="1">
                <a:solidFill>
                  <a:schemeClr val="bg1"/>
                </a:solidFill>
              </a:rPr>
              <a:t>d'onda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triangolare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Caratteristiche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principali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it-IT" b="1" dirty="0" err="1">
                <a:solidFill>
                  <a:schemeClr val="bg1"/>
                </a:solidFill>
              </a:rPr>
              <a:t>V</a:t>
            </a:r>
            <a:r>
              <a:rPr lang="it-IT" sz="1600" b="1" dirty="0" err="1">
                <a:solidFill>
                  <a:schemeClr val="bg1"/>
                </a:solidFill>
              </a:rPr>
              <a:t>m</a:t>
            </a:r>
            <a:r>
              <a:rPr lang="it-IT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sz="1600" b="1" dirty="0">
                <a:solidFill>
                  <a:schemeClr val="bg1"/>
                </a:solidFill>
              </a:rPr>
              <a:t>/2 ;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/√3</a:t>
            </a:r>
            <a:endParaRPr lang="en-US" dirty="0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i="1" u="sng" dirty="0">
                <a:solidFill>
                  <a:schemeClr val="bg1"/>
                </a:solidFill>
              </a:rPr>
              <a:t>Denti di Sega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aumentano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linearmente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fino</a:t>
            </a:r>
            <a:r>
              <a:rPr lang="en-US" dirty="0">
                <a:solidFill>
                  <a:schemeClr val="bg1"/>
                </a:solidFill>
              </a:rPr>
              <a:t> a un </a:t>
            </a:r>
            <a:r>
              <a:rPr lang="en-US" dirty="0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massimo</a:t>
            </a:r>
            <a:r>
              <a:rPr lang="en-US" dirty="0">
                <a:solidFill>
                  <a:schemeClr val="bg1"/>
                </a:solidFill>
              </a:rPr>
              <a:t> e poi </a:t>
            </a:r>
            <a:r>
              <a:rPr lang="en-US" dirty="0" err="1">
                <a:solidFill>
                  <a:schemeClr val="bg1"/>
                </a:solidFill>
              </a:rPr>
              <a:t>cadono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bruscamente</a:t>
            </a:r>
            <a:r>
              <a:rPr lang="en-US" dirty="0">
                <a:solidFill>
                  <a:schemeClr val="bg1"/>
                </a:solidFill>
              </a:rPr>
              <a:t> a un </a:t>
            </a:r>
            <a:r>
              <a:rPr lang="en-US" dirty="0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minimo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ripetendo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questo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ciclo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Caratteristiche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principali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it-IT" b="1" dirty="0" err="1">
                <a:solidFill>
                  <a:schemeClr val="bg1"/>
                </a:solidFill>
              </a:rPr>
              <a:t>V</a:t>
            </a:r>
            <a:r>
              <a:rPr lang="it-IT" sz="1600" b="1" dirty="0" err="1">
                <a:solidFill>
                  <a:schemeClr val="bg1"/>
                </a:solidFill>
              </a:rPr>
              <a:t>m</a:t>
            </a:r>
            <a:r>
              <a:rPr lang="it-IT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sz="1600" b="1" dirty="0">
                <a:solidFill>
                  <a:schemeClr val="bg1"/>
                </a:solidFill>
              </a:rPr>
              <a:t>/2 ;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/√3</a:t>
            </a:r>
            <a:endParaRPr lang="en-US" dirty="0">
              <a:solidFill>
                <a:schemeClr val="bg1"/>
              </a:solidFill>
            </a:endParaRPr>
          </a:p>
          <a:p>
            <a:pPr marL="228600" indent="-228600">
              <a:buFont typeface="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i="1" u="sng" dirty="0">
                <a:solidFill>
                  <a:schemeClr val="bg1"/>
                </a:solidFill>
              </a:rPr>
              <a:t>A Due Livelli (Onda Quadra)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alternano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due </a:t>
            </a:r>
            <a:r>
              <a:rPr lang="en-US" dirty="0" err="1">
                <a:solidFill>
                  <a:schemeClr val="bg1"/>
                </a:solidFill>
              </a:rPr>
              <a:t>livelli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formando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forma </a:t>
            </a:r>
            <a:r>
              <a:rPr lang="en-US" dirty="0" err="1">
                <a:solidFill>
                  <a:schemeClr val="bg1"/>
                </a:solidFill>
              </a:rPr>
              <a:t>d'onda</a:t>
            </a:r>
            <a:r>
              <a:rPr lang="en-US" dirty="0">
                <a:solidFill>
                  <a:schemeClr val="bg1"/>
                </a:solidFill>
              </a:rPr>
              <a:t> quadra. </a:t>
            </a:r>
            <a:r>
              <a:rPr lang="en-US" dirty="0" err="1">
                <a:solidFill>
                  <a:schemeClr val="bg1"/>
                </a:solidFill>
              </a:rPr>
              <a:t>Caratteristiche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principali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sz="1600" b="1" dirty="0">
                <a:solidFill>
                  <a:schemeClr val="bg1"/>
                </a:solidFill>
              </a:rPr>
              <a:t> ; </a:t>
            </a:r>
            <a:r>
              <a:rPr lang="it-IT" b="1" dirty="0" err="1">
                <a:solidFill>
                  <a:schemeClr val="bg1"/>
                </a:solidFill>
              </a:rPr>
              <a:t>V</a:t>
            </a:r>
            <a:r>
              <a:rPr lang="it-IT" sz="1600" b="1" dirty="0" err="1">
                <a:solidFill>
                  <a:schemeClr val="bg1"/>
                </a:solidFill>
              </a:rPr>
              <a:t>m</a:t>
            </a:r>
            <a:r>
              <a:rPr lang="it-IT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sz="1600" b="1" dirty="0">
                <a:solidFill>
                  <a:schemeClr val="bg1"/>
                </a:solidFill>
              </a:rPr>
              <a:t>/2 ;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eff</a:t>
            </a:r>
            <a:r>
              <a:rPr lang="en-US" sz="1600" b="1" dirty="0">
                <a:solidFill>
                  <a:schemeClr val="bg1"/>
                </a:solidFill>
              </a:rPr>
              <a:t> = </a:t>
            </a:r>
            <a:r>
              <a:rPr lang="en-US" b="1" dirty="0" err="1">
                <a:solidFill>
                  <a:schemeClr val="bg1"/>
                </a:solidFill>
              </a:rPr>
              <a:t>V</a:t>
            </a:r>
            <a:r>
              <a:rPr lang="en-US" sz="1600" b="1" dirty="0" err="1">
                <a:solidFill>
                  <a:schemeClr val="bg1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/√3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05FDC367-55AD-1473-26E7-48FA5ECF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83" y="2617757"/>
            <a:ext cx="4808114" cy="1637614"/>
          </a:xfrm>
          <a:prstGeom prst="rect">
            <a:avLst/>
          </a:prstGeom>
        </p:spPr>
      </p:pic>
      <p:pic>
        <p:nvPicPr>
          <p:cNvPr id="9" name="Immagine 8" descr="Immagine che contiene linea, diagramma, Carattere, Diagramma&#10;&#10;Descrizione generata automaticamente">
            <a:extLst>
              <a:ext uri="{FF2B5EF4-FFF2-40B4-BE49-F238E27FC236}">
                <a16:creationId xmlns:a16="http://schemas.microsoft.com/office/drawing/2014/main" id="{E07BF368-A38F-901F-3370-D6975E85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89" y="642104"/>
            <a:ext cx="4514850" cy="1714500"/>
          </a:xfrm>
          <a:prstGeom prst="rect">
            <a:avLst/>
          </a:prstGeom>
        </p:spPr>
      </p:pic>
      <p:pic>
        <p:nvPicPr>
          <p:cNvPr id="10" name="Immagine 9" descr="Immagine che contiene linea, diagramma, Parallelo, Diagramma&#10;&#10;Descrizione generata automaticamente">
            <a:extLst>
              <a:ext uri="{FF2B5EF4-FFF2-40B4-BE49-F238E27FC236}">
                <a16:creationId xmlns:a16="http://schemas.microsoft.com/office/drawing/2014/main" id="{C171DFA4-D2D5-B21A-C780-11E05237B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510" y="4538401"/>
            <a:ext cx="5724658" cy="20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6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4B69C0-5E98-BA6F-2CCF-9FB1F2C3C413}"/>
              </a:ext>
            </a:extLst>
          </p:cNvPr>
          <p:cNvSpPr txBox="1"/>
          <p:nvPr/>
        </p:nvSpPr>
        <p:spPr>
          <a:xfrm>
            <a:off x="198304" y="207485"/>
            <a:ext cx="1540525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Duty Cycle: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5338A3-B8A0-E109-AEBD-3AF5F8C641E5}"/>
              </a:ext>
            </a:extLst>
          </p:cNvPr>
          <p:cNvSpPr txBox="1"/>
          <p:nvPr/>
        </p:nvSpPr>
        <p:spPr>
          <a:xfrm>
            <a:off x="198304" y="785870"/>
            <a:ext cx="2743200" cy="31700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Il duty cycle è la </a:t>
            </a:r>
            <a:r>
              <a:rPr lang="en-US" sz="2000" b="1" u="sng" err="1">
                <a:solidFill>
                  <a:schemeClr val="bg1"/>
                </a:solidFill>
              </a:rPr>
              <a:t>percentuale</a:t>
            </a:r>
            <a:r>
              <a:rPr lang="en-US" sz="2000" b="1" u="sng" dirty="0">
                <a:solidFill>
                  <a:schemeClr val="bg1"/>
                </a:solidFill>
              </a:rPr>
              <a:t> di tempo in cui un </a:t>
            </a:r>
            <a:r>
              <a:rPr lang="en-US" sz="2000" b="1" u="sng" err="1">
                <a:solidFill>
                  <a:schemeClr val="bg1"/>
                </a:solidFill>
              </a:rPr>
              <a:t>segnale</a:t>
            </a:r>
            <a:r>
              <a:rPr lang="en-US" sz="2000" b="1" u="sng" dirty="0">
                <a:solidFill>
                  <a:schemeClr val="bg1"/>
                </a:solidFill>
              </a:rPr>
              <a:t> è </a:t>
            </a:r>
            <a:r>
              <a:rPr lang="en-US" sz="2000" b="1" u="sng" err="1">
                <a:solidFill>
                  <a:schemeClr val="bg1"/>
                </a:solidFill>
              </a:rPr>
              <a:t>attivo</a:t>
            </a:r>
            <a:r>
              <a:rPr lang="en-US" sz="2000" b="1" u="sng" dirty="0">
                <a:solidFill>
                  <a:schemeClr val="bg1"/>
                </a:solidFill>
              </a:rPr>
              <a:t> (alto) rispetto al </a:t>
            </a:r>
            <a:r>
              <a:rPr lang="en-US" sz="2000" b="1" u="sng" err="1">
                <a:solidFill>
                  <a:schemeClr val="bg1"/>
                </a:solidFill>
              </a:rPr>
              <a:t>periodo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err="1">
                <a:solidFill>
                  <a:schemeClr val="bg1"/>
                </a:solidFill>
              </a:rPr>
              <a:t>totale</a:t>
            </a:r>
            <a:r>
              <a:rPr lang="en-US" sz="2000" b="1" u="sng" dirty="0">
                <a:solidFill>
                  <a:schemeClr val="bg1"/>
                </a:solidFill>
              </a:rPr>
              <a:t> del </a:t>
            </a:r>
            <a:r>
              <a:rPr lang="en-US" sz="2000" b="1" u="sng" err="1">
                <a:solidFill>
                  <a:schemeClr val="bg1"/>
                </a:solidFill>
              </a:rPr>
              <a:t>segnale</a:t>
            </a:r>
            <a:r>
              <a:rPr lang="en-US" sz="2000" dirty="0">
                <a:solidFill>
                  <a:schemeClr val="bg1"/>
                </a:solidFill>
              </a:rPr>
              <a:t>. È </a:t>
            </a:r>
            <a:r>
              <a:rPr lang="en-US" sz="200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misura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importante</a:t>
            </a:r>
            <a:r>
              <a:rPr lang="en-US" sz="2000" dirty="0">
                <a:solidFill>
                  <a:schemeClr val="bg1"/>
                </a:solidFill>
              </a:rPr>
              <a:t> per </a:t>
            </a:r>
            <a:r>
              <a:rPr lang="en-US" sz="2000" err="1">
                <a:solidFill>
                  <a:schemeClr val="bg1"/>
                </a:solidFill>
              </a:rPr>
              <a:t>descrivere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segnali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err="1">
                <a:solidFill>
                  <a:schemeClr val="bg1"/>
                </a:solidFill>
              </a:rPr>
              <a:t>onda</a:t>
            </a:r>
            <a:r>
              <a:rPr lang="en-US" sz="2000" dirty="0">
                <a:solidFill>
                  <a:schemeClr val="bg1"/>
                </a:solidFill>
              </a:rPr>
              <a:t> quadra e </a:t>
            </a:r>
            <a:r>
              <a:rPr lang="en-US" sz="2000" err="1">
                <a:solidFill>
                  <a:schemeClr val="bg1"/>
                </a:solidFill>
              </a:rPr>
              <a:t>altri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segnali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periodici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6A4055-A337-65EB-A437-FEC8985EEA37}"/>
              </a:ext>
            </a:extLst>
          </p:cNvPr>
          <p:cNvSpPr txBox="1"/>
          <p:nvPr/>
        </p:nvSpPr>
        <p:spPr>
          <a:xfrm>
            <a:off x="198303" y="4540785"/>
            <a:ext cx="5231176" cy="20313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Il duty cycle è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misura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cruciale</a:t>
            </a:r>
            <a:r>
              <a:rPr lang="en-US" dirty="0">
                <a:solidFill>
                  <a:schemeClr val="bg1"/>
                </a:solidFill>
              </a:rPr>
              <a:t> per </a:t>
            </a:r>
            <a:r>
              <a:rPr lang="en-US" err="1">
                <a:solidFill>
                  <a:schemeClr val="bg1"/>
                </a:solidFill>
              </a:rPr>
              <a:t>descrivere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onda</a:t>
            </a:r>
            <a:r>
              <a:rPr lang="en-US" dirty="0">
                <a:solidFill>
                  <a:schemeClr val="bg1"/>
                </a:solidFill>
              </a:rPr>
              <a:t> quadra e </a:t>
            </a:r>
            <a:r>
              <a:rPr lang="en-US" err="1">
                <a:solidFill>
                  <a:schemeClr val="bg1"/>
                </a:solidFill>
              </a:rPr>
              <a:t>altri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periodici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poiché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determina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proporzione</a:t>
            </a:r>
            <a:r>
              <a:rPr lang="en-US" dirty="0">
                <a:solidFill>
                  <a:schemeClr val="bg1"/>
                </a:solidFill>
              </a:rPr>
              <a:t> di tempo in cui il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err="1">
                <a:solidFill>
                  <a:schemeClr val="bg1"/>
                </a:solidFill>
              </a:rPr>
              <a:t>attivo</a:t>
            </a:r>
            <a:r>
              <a:rPr lang="en-US" dirty="0">
                <a:solidFill>
                  <a:schemeClr val="bg1"/>
                </a:solidFill>
              </a:rPr>
              <a:t> rispetto al </a:t>
            </a:r>
            <a:r>
              <a:rPr lang="en-US" err="1">
                <a:solidFill>
                  <a:schemeClr val="bg1"/>
                </a:solidFill>
              </a:rPr>
              <a:t>periodo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totale</a:t>
            </a:r>
            <a:r>
              <a:rPr lang="en-US" dirty="0">
                <a:solidFill>
                  <a:schemeClr val="bg1"/>
                </a:solidFill>
              </a:rPr>
              <a:t>. È </a:t>
            </a:r>
            <a:r>
              <a:rPr lang="en-US" err="1">
                <a:solidFill>
                  <a:schemeClr val="bg1"/>
                </a:solidFill>
              </a:rPr>
              <a:t>particolarmente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rilevante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err="1">
                <a:solidFill>
                  <a:schemeClr val="bg1"/>
                </a:solidFill>
              </a:rPr>
              <a:t>applicazioni</a:t>
            </a:r>
            <a:r>
              <a:rPr lang="en-US" dirty="0">
                <a:solidFill>
                  <a:schemeClr val="bg1"/>
                </a:solidFill>
              </a:rPr>
              <a:t> come il </a:t>
            </a:r>
            <a:r>
              <a:rPr lang="en-US" err="1">
                <a:solidFill>
                  <a:schemeClr val="bg1"/>
                </a:solidFill>
              </a:rPr>
              <a:t>controllo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potenza</a:t>
            </a:r>
            <a:r>
              <a:rPr lang="en-US" dirty="0">
                <a:solidFill>
                  <a:schemeClr val="bg1"/>
                </a:solidFill>
              </a:rPr>
              <a:t>, la </a:t>
            </a:r>
            <a:r>
              <a:rPr lang="en-US" err="1">
                <a:solidFill>
                  <a:schemeClr val="bg1"/>
                </a:solidFill>
              </a:rPr>
              <a:t>modulazione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larghezza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impulso</a:t>
            </a:r>
            <a:r>
              <a:rPr lang="en-US" dirty="0">
                <a:solidFill>
                  <a:schemeClr val="bg1"/>
                </a:solidFill>
              </a:rPr>
              <a:t> (PWM) e la </a:t>
            </a:r>
            <a:r>
              <a:rPr lang="en-US" err="1">
                <a:solidFill>
                  <a:schemeClr val="bg1"/>
                </a:solidFill>
              </a:rPr>
              <a:t>generazione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segnali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digitali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2E63CB-7100-2FE1-FC78-7FDE8344E0BD}"/>
              </a:ext>
            </a:extLst>
          </p:cNvPr>
          <p:cNvSpPr txBox="1"/>
          <p:nvPr/>
        </p:nvSpPr>
        <p:spPr>
          <a:xfrm>
            <a:off x="198304" y="4100111"/>
            <a:ext cx="1540526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solidFill>
                  <a:schemeClr val="bg1"/>
                </a:solidFill>
              </a:rPr>
              <a:t>Importanza</a:t>
            </a:r>
            <a:r>
              <a:rPr lang="en-US" b="1" i="1" dirty="0">
                <a:solidFill>
                  <a:schemeClr val="bg1"/>
                </a:solidFill>
              </a:rPr>
              <a:t>: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889EEA0-34AE-31C8-9235-287F72083ACE}"/>
              </a:ext>
            </a:extLst>
          </p:cNvPr>
          <p:cNvSpPr txBox="1"/>
          <p:nvPr/>
        </p:nvSpPr>
        <p:spPr>
          <a:xfrm>
            <a:off x="5734280" y="785870"/>
            <a:ext cx="6369585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formula per </a:t>
            </a:r>
            <a:r>
              <a:rPr lang="en-US" err="1">
                <a:solidFill>
                  <a:schemeClr val="bg1"/>
                </a:solidFill>
              </a:rPr>
              <a:t>calcolare</a:t>
            </a:r>
            <a:r>
              <a:rPr lang="en-US" dirty="0">
                <a:solidFill>
                  <a:schemeClr val="bg1"/>
                </a:solidFill>
              </a:rPr>
              <a:t> il duty cycle (D) è la </a:t>
            </a:r>
            <a:r>
              <a:rPr lang="en-US" err="1">
                <a:solidFill>
                  <a:schemeClr val="bg1"/>
                </a:solidFill>
              </a:rPr>
              <a:t>seguente</a:t>
            </a:r>
            <a:r>
              <a:rPr lang="en-US" dirty="0">
                <a:solidFill>
                  <a:schemeClr val="bg1"/>
                </a:solidFill>
              </a:rPr>
              <a:t>: D = td/T</a:t>
            </a:r>
            <a:r>
              <a:rPr lang="it-IT" dirty="0">
                <a:solidFill>
                  <a:schemeClr val="bg1"/>
                </a:solidFill>
              </a:rPr>
              <a:t>​</a:t>
            </a:r>
          </a:p>
        </p:txBody>
      </p:sp>
      <p:pic>
        <p:nvPicPr>
          <p:cNvPr id="13" name="Immagine 12" descr="Immagine che contiene diagramma, linea, schermata, Carattere&#10;&#10;Descrizione generata automaticamente">
            <a:extLst>
              <a:ext uri="{FF2B5EF4-FFF2-40B4-BE49-F238E27FC236}">
                <a16:creationId xmlns:a16="http://schemas.microsoft.com/office/drawing/2014/main" id="{308E2F1E-542C-2125-9352-5F56CFC5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09" y="1710622"/>
            <a:ext cx="59969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63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813516-7E8E-4E19-FC93-1E479B1450CB}"/>
              </a:ext>
            </a:extLst>
          </p:cNvPr>
          <p:cNvSpPr txBox="1"/>
          <p:nvPr/>
        </p:nvSpPr>
        <p:spPr>
          <a:xfrm>
            <a:off x="409461" y="804231"/>
            <a:ext cx="6130885" cy="7694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Grazie per </a:t>
            </a:r>
            <a:r>
              <a:rPr lang="en-US" sz="4400" b="1" err="1">
                <a:solidFill>
                  <a:schemeClr val="bg1"/>
                </a:solidFill>
              </a:rPr>
              <a:t>l'attenzione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CD7C14-97A1-9D3E-7A61-49AABFA49C2B}"/>
              </a:ext>
            </a:extLst>
          </p:cNvPr>
          <p:cNvSpPr txBox="1"/>
          <p:nvPr/>
        </p:nvSpPr>
        <p:spPr>
          <a:xfrm>
            <a:off x="675701" y="2364954"/>
            <a:ext cx="6488934" cy="21236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Spero </a:t>
            </a:r>
            <a:r>
              <a:rPr lang="en-US" sz="4400" b="1" err="1">
                <a:solidFill>
                  <a:schemeClr val="bg1"/>
                </a:solidFill>
              </a:rPr>
              <a:t>che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err="1">
                <a:solidFill>
                  <a:schemeClr val="bg1"/>
                </a:solidFill>
              </a:rPr>
              <a:t>questa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err="1">
                <a:solidFill>
                  <a:schemeClr val="bg1"/>
                </a:solidFill>
              </a:rPr>
              <a:t>presentazione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err="1">
                <a:solidFill>
                  <a:schemeClr val="bg1"/>
                </a:solidFill>
              </a:rPr>
              <a:t>sia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lang="en-US" sz="4400" b="1" err="1">
                <a:solidFill>
                  <a:schemeClr val="bg1"/>
                </a:solidFill>
              </a:rPr>
              <a:t>stata</a:t>
            </a:r>
            <a:r>
              <a:rPr lang="en-US" sz="4400" b="1" dirty="0">
                <a:solidFill>
                  <a:schemeClr val="bg1"/>
                </a:solidFill>
              </a:rPr>
              <a:t> di vostro </a:t>
            </a:r>
            <a:r>
              <a:rPr lang="en-US" sz="4400" b="1" err="1">
                <a:solidFill>
                  <a:schemeClr val="bg1"/>
                </a:solidFill>
              </a:rPr>
              <a:t>gradimento</a:t>
            </a:r>
            <a:r>
              <a:rPr lang="en-US" sz="44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91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278D0-BA03-9274-5AD4-CC250AE3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9" y="83289"/>
            <a:ext cx="6267189" cy="1095921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 sz="3600" b="1" dirty="0">
                <a:solidFill>
                  <a:schemeClr val="bg1"/>
                </a:solidFill>
                <a:ea typeface="+mj-lt"/>
                <a:cs typeface="+mj-lt"/>
              </a:rPr>
              <a:t>Introduzione ai segnali nelle telecomunicazioni</a:t>
            </a:r>
            <a:endParaRPr lang="it-IT" sz="3600" b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BCA07-CF3C-6200-E0CB-BD0EA8A2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7" y="1251515"/>
            <a:ext cx="4920643" cy="1491232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1600" b="1" i="1" u="sng" dirty="0">
                <a:solidFill>
                  <a:schemeClr val="bg1"/>
                </a:solidFill>
                <a:ea typeface="+mn-lt"/>
                <a:cs typeface="+mn-lt"/>
              </a:rPr>
              <a:t>In linea generale, si considera segnale una grandezza fisica che varia nel tempo e che contiene informazioni.</a:t>
            </a:r>
            <a:endParaRPr lang="it-IT" sz="1600" b="1" i="1" u="sng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sz="1600" dirty="0">
                <a:solidFill>
                  <a:schemeClr val="bg1"/>
                </a:solidFill>
                <a:ea typeface="+mn-lt"/>
                <a:cs typeface="+mn-lt"/>
              </a:rPr>
              <a:t>(Ad esempio, quando parliamo al telefono, la nostra voce viene convertita in segnali elettrici che variano nel tempo per trasmettere le informazioni vocali).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4EF0A30-3F54-CE6E-5F4E-660D389DC1FE}"/>
              </a:ext>
            </a:extLst>
          </p:cNvPr>
          <p:cNvSpPr txBox="1">
            <a:spLocks/>
          </p:cNvSpPr>
          <p:nvPr/>
        </p:nvSpPr>
        <p:spPr>
          <a:xfrm>
            <a:off x="82462" y="2813093"/>
            <a:ext cx="4931081" cy="17417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i="1" u="sng" dirty="0">
                <a:solidFill>
                  <a:schemeClr val="bg1"/>
                </a:solidFill>
                <a:ea typeface="+mn-lt"/>
                <a:cs typeface="+mn-lt"/>
              </a:rPr>
              <a:t>Questa variazione può essere rappresentata da parametri come tensione, corrente o frequenza.</a:t>
            </a:r>
            <a:endParaRPr lang="it-IT" sz="1600" i="1" u="sng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600" dirty="0">
                <a:solidFill>
                  <a:schemeClr val="bg1"/>
                </a:solidFill>
                <a:ea typeface="+mn-lt"/>
                <a:cs typeface="+mn-lt"/>
              </a:rPr>
              <a:t>(Ad esempio, nei segnali elettrici, la tensione può variare per rappresentare diverse informazioni. Nei segnali radio, la frequenza delle onde elettromagnetiche può cambiare per trasmettere dati).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FD5A2A1-4744-B2E9-9968-9C99B46A05E1}"/>
              </a:ext>
            </a:extLst>
          </p:cNvPr>
          <p:cNvSpPr txBox="1">
            <a:spLocks/>
          </p:cNvSpPr>
          <p:nvPr/>
        </p:nvSpPr>
        <p:spPr>
          <a:xfrm>
            <a:off x="82461" y="4629367"/>
            <a:ext cx="4931081" cy="19296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i="1" u="sng" dirty="0">
                <a:solidFill>
                  <a:schemeClr val="bg1"/>
                </a:solidFill>
                <a:ea typeface="+mn-lt"/>
                <a:cs typeface="+mn-lt"/>
              </a:rPr>
              <a:t>I segnali sono essenziali per la trasmissione delle informazioni tra dispositivi e sistemi di comunicazione.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bg1"/>
                </a:solidFill>
              </a:rPr>
              <a:t>(</a:t>
            </a:r>
            <a:r>
              <a:rPr lang="it-IT" sz="1600" dirty="0">
                <a:solidFill>
                  <a:schemeClr val="bg1"/>
                </a:solidFill>
                <a:ea typeface="+mn-lt"/>
                <a:cs typeface="+mn-lt"/>
              </a:rPr>
              <a:t>Senza segnali, non sarebbe possibile inviare messaggi, effettuare chiamate telefoniche, navigare su Internet o guardare la televisione. I segnali permettono ai dispositivi di comunicare tra loro e di scambiare dati in modo efficiente e affidabile).</a:t>
            </a:r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schizzo, diagramma, design, scheletro&#10;&#10;Descrizione generata automaticamente">
            <a:extLst>
              <a:ext uri="{FF2B5EF4-FFF2-40B4-BE49-F238E27FC236}">
                <a16:creationId xmlns:a16="http://schemas.microsoft.com/office/drawing/2014/main" id="{E622BD0D-D632-CD10-F428-1CDC3691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569" y="293710"/>
            <a:ext cx="3749327" cy="1922745"/>
          </a:xfrm>
          <a:prstGeom prst="rect">
            <a:avLst/>
          </a:prstGeom>
        </p:spPr>
      </p:pic>
      <p:pic>
        <p:nvPicPr>
          <p:cNvPr id="7" name="Immagine 6" descr="Immagine che contiene schizzo, silhouette, disegno, clipart&#10;&#10;Descrizione generata automaticamente">
            <a:extLst>
              <a:ext uri="{FF2B5EF4-FFF2-40B4-BE49-F238E27FC236}">
                <a16:creationId xmlns:a16="http://schemas.microsoft.com/office/drawing/2014/main" id="{F87E4CA3-70B3-3699-470A-AAB64F34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42" y="2483284"/>
            <a:ext cx="1619250" cy="1885950"/>
          </a:xfrm>
          <a:prstGeom prst="rect">
            <a:avLst/>
          </a:prstGeom>
        </p:spPr>
      </p:pic>
      <p:pic>
        <p:nvPicPr>
          <p:cNvPr id="8" name="Immagine 7" descr="Immagine che contiene torre, schizzo, pilone&#10;&#10;Descrizione generata automaticamente">
            <a:extLst>
              <a:ext uri="{FF2B5EF4-FFF2-40B4-BE49-F238E27FC236}">
                <a16:creationId xmlns:a16="http://schemas.microsoft.com/office/drawing/2014/main" id="{F7F39314-760D-0D08-AAF4-5CF56D3A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284" y="2813137"/>
            <a:ext cx="2105025" cy="1885950"/>
          </a:xfrm>
          <a:prstGeom prst="rect">
            <a:avLst/>
          </a:prstGeom>
        </p:spPr>
      </p:pic>
      <p:pic>
        <p:nvPicPr>
          <p:cNvPr id="9" name="Immagine 8" descr="Immagine che contiene computer, testo, sfera, globo&#10;&#10;Descrizione generata automaticamente">
            <a:extLst>
              <a:ext uri="{FF2B5EF4-FFF2-40B4-BE49-F238E27FC236}">
                <a16:creationId xmlns:a16="http://schemas.microsoft.com/office/drawing/2014/main" id="{4271C9C1-9986-C16D-EDF9-9ADCD8463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64" y="4883911"/>
            <a:ext cx="35433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278D0-BA03-9274-5AD4-CC250AE3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83289"/>
            <a:ext cx="6924805" cy="1001975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it-IT" b="1" i="1" dirty="0">
                <a:solidFill>
                  <a:schemeClr val="bg1"/>
                </a:solidFill>
                <a:ea typeface="+mn-lt"/>
                <a:cs typeface="+mn-lt"/>
              </a:rPr>
              <a:t> Periodici e Aperiodici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BCA07-CF3C-6200-E0CB-BD0EA8A2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88255"/>
            <a:ext cx="6663846" cy="1919198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I segnali periodici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 sono grandezze fisiche che 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si ripetono a intervalli regolari nel tempo. Questi intervalli di tempo sono detti </a:t>
            </a:r>
            <a:r>
              <a:rPr lang="it-IT" sz="2000" b="1" u="sng" dirty="0">
                <a:solidFill>
                  <a:schemeClr val="bg1"/>
                </a:solidFill>
                <a:ea typeface="+mn-lt"/>
                <a:cs typeface="+mn-lt"/>
              </a:rPr>
              <a:t>periodi (T)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si misurano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 normalmente 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in </a:t>
            </a:r>
            <a:r>
              <a:rPr lang="it-IT" sz="2000" b="1" u="sng" dirty="0">
                <a:solidFill>
                  <a:schemeClr val="bg1"/>
                </a:solidFill>
                <a:ea typeface="+mn-lt"/>
                <a:cs typeface="+mn-lt"/>
              </a:rPr>
              <a:t>secondi (S)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. Il numero di periodi che si ripetono nelle unità di tempo sono detti </a:t>
            </a:r>
            <a:r>
              <a:rPr lang="it-IT" sz="2000" b="1" u="sng" dirty="0">
                <a:solidFill>
                  <a:schemeClr val="bg1"/>
                </a:solidFill>
                <a:ea typeface="+mn-lt"/>
                <a:cs typeface="+mn-lt"/>
              </a:rPr>
              <a:t>frequenze (f)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si misurano in </a:t>
            </a:r>
            <a:r>
              <a:rPr lang="it-IT" sz="2000" b="1" u="sng" dirty="0">
                <a:solidFill>
                  <a:schemeClr val="bg1"/>
                </a:solidFill>
                <a:ea typeface="+mn-lt"/>
                <a:cs typeface="+mn-lt"/>
              </a:rPr>
              <a:t>hertz (Hz).</a:t>
            </a:r>
          </a:p>
          <a:p>
            <a:pPr>
              <a:buNone/>
            </a:pP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(Esempi: onde sinusoidali e onde quadre).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63851B5-744E-9E26-7453-CD15F28A1D90}"/>
              </a:ext>
            </a:extLst>
          </p:cNvPr>
          <p:cNvSpPr txBox="1">
            <a:spLocks/>
          </p:cNvSpPr>
          <p:nvPr/>
        </p:nvSpPr>
        <p:spPr>
          <a:xfrm>
            <a:off x="72025" y="4065696"/>
            <a:ext cx="6674284" cy="19192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I segnali privi di periodicità vengono detti aperiodici.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 Questi segnali, che </a:t>
            </a:r>
            <a:r>
              <a:rPr lang="it-IT" sz="2000" u="sng" dirty="0">
                <a:solidFill>
                  <a:schemeClr val="bg1"/>
                </a:solidFill>
                <a:ea typeface="+mn-lt"/>
                <a:cs typeface="+mn-lt"/>
              </a:rPr>
              <a:t>possono però ancora considerarsi periodici di </a:t>
            </a:r>
            <a:r>
              <a:rPr lang="it-IT" sz="2000" b="1" u="sng" dirty="0">
                <a:solidFill>
                  <a:schemeClr val="bg1"/>
                </a:solidFill>
                <a:ea typeface="+mn-lt"/>
                <a:cs typeface="+mn-lt"/>
              </a:rPr>
              <a:t>periodo (T) infinito</a:t>
            </a: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, sono quelli normalmente presenti nei sistemi di telecomunicazioni.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ea typeface="+mn-lt"/>
                <a:cs typeface="+mn-lt"/>
              </a:rPr>
              <a:t>(Esempi: segnali di rumore e  segnali di impulso).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linea, diagramma, Diagramma, testo">
            <a:extLst>
              <a:ext uri="{FF2B5EF4-FFF2-40B4-BE49-F238E27FC236}">
                <a16:creationId xmlns:a16="http://schemas.microsoft.com/office/drawing/2014/main" id="{E41EC96A-95E0-E1D6-A269-9D25EAC38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32" y="1887646"/>
            <a:ext cx="5366358" cy="4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4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278D0-BA03-9274-5AD4-CC250AE3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0" y="102908"/>
            <a:ext cx="8599091" cy="898598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it-IT" b="1" i="1" dirty="0">
                <a:solidFill>
                  <a:schemeClr val="bg1"/>
                </a:solidFill>
                <a:ea typeface="+mn-lt"/>
                <a:cs typeface="+mn-lt"/>
              </a:rPr>
              <a:t>Segnali Unidirezionali e Bidirezionali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DC464A-C058-DBC7-9EDA-7902381A888E}"/>
              </a:ext>
            </a:extLst>
          </p:cNvPr>
          <p:cNvSpPr txBox="1"/>
          <p:nvPr/>
        </p:nvSpPr>
        <p:spPr>
          <a:xfrm>
            <a:off x="88134" y="2778087"/>
            <a:ext cx="6176790" cy="28623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definisce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unidirezionale</a:t>
            </a:r>
            <a:r>
              <a:rPr lang="en-US" b="1" i="1" u="sng" dirty="0">
                <a:solidFill>
                  <a:schemeClr val="bg1"/>
                </a:solidFill>
              </a:rPr>
              <a:t> o </a:t>
            </a:r>
            <a:r>
              <a:rPr lang="en-US" b="1" i="1" u="sng" err="1">
                <a:solidFill>
                  <a:schemeClr val="bg1"/>
                </a:solidFill>
              </a:rPr>
              <a:t>unipolare</a:t>
            </a:r>
            <a:r>
              <a:rPr lang="en-US" b="1" i="1" u="sng" dirty="0">
                <a:solidFill>
                  <a:schemeClr val="bg1"/>
                </a:solidFill>
              </a:rPr>
              <a:t> se la grandezza </a:t>
            </a:r>
            <a:r>
              <a:rPr lang="en-US" b="1" i="1" u="sng" err="1">
                <a:solidFill>
                  <a:schemeClr val="bg1"/>
                </a:solidFill>
              </a:rPr>
              <a:t>fisica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che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rappresenta</a:t>
            </a:r>
            <a:r>
              <a:rPr lang="en-US" b="1" i="1" u="sng" dirty="0">
                <a:solidFill>
                  <a:schemeClr val="bg1"/>
                </a:solidFill>
              </a:rPr>
              <a:t> assume </a:t>
            </a:r>
            <a:r>
              <a:rPr lang="en-US" b="1" i="1" u="sng" err="1">
                <a:solidFill>
                  <a:schemeClr val="bg1"/>
                </a:solidFill>
              </a:rPr>
              <a:t>nel</a:t>
            </a:r>
            <a:r>
              <a:rPr lang="en-US" b="1" i="1" u="sng" dirty="0">
                <a:solidFill>
                  <a:schemeClr val="bg1"/>
                </a:solidFill>
              </a:rPr>
              <a:t> tempo solo </a:t>
            </a:r>
            <a:r>
              <a:rPr lang="en-US" b="1" i="1" u="sng" err="1">
                <a:solidFill>
                  <a:schemeClr val="bg1"/>
                </a:solidFill>
              </a:rPr>
              <a:t>valori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negativi</a:t>
            </a:r>
            <a:r>
              <a:rPr lang="en-US" b="1" i="1" u="sng" dirty="0">
                <a:solidFill>
                  <a:schemeClr val="bg1"/>
                </a:solidFill>
              </a:rPr>
              <a:t> o </a:t>
            </a:r>
            <a:r>
              <a:rPr lang="en-US" b="1" i="1" u="sng" err="1">
                <a:solidFill>
                  <a:schemeClr val="bg1"/>
                </a:solidFill>
              </a:rPr>
              <a:t>positivi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Inoltre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u="sng" err="1">
                <a:solidFill>
                  <a:schemeClr val="bg1"/>
                </a:solidFill>
              </a:rPr>
              <a:t>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segnali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unidirezionali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si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propagano</a:t>
            </a:r>
            <a:r>
              <a:rPr lang="en-US" b="1" i="1" u="sng" dirty="0">
                <a:solidFill>
                  <a:schemeClr val="bg1"/>
                </a:solidFill>
              </a:rPr>
              <a:t> in </a:t>
            </a:r>
            <a:r>
              <a:rPr lang="en-US" b="1" i="1" u="sng" err="1">
                <a:solidFill>
                  <a:schemeClr val="bg1"/>
                </a:solidFill>
              </a:rPr>
              <a:t>una</a:t>
            </a:r>
            <a:r>
              <a:rPr lang="en-US" b="1" i="1" u="sng" dirty="0">
                <a:solidFill>
                  <a:schemeClr val="bg1"/>
                </a:solidFill>
              </a:rPr>
              <a:t> sola </a:t>
            </a:r>
            <a:r>
              <a:rPr lang="en-US" b="1" i="1" u="sng" err="1">
                <a:solidFill>
                  <a:schemeClr val="bg1"/>
                </a:solidFill>
              </a:rPr>
              <a:t>direzione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esempi</a:t>
            </a:r>
            <a:r>
              <a:rPr lang="en-US" dirty="0">
                <a:solidFill>
                  <a:schemeClr val="bg1"/>
                </a:solidFill>
              </a:rPr>
              <a:t>: un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varia solo </a:t>
            </a:r>
            <a:r>
              <a:rPr lang="en-US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0 e un </a:t>
            </a:r>
            <a:r>
              <a:rPr lang="en-US" err="1">
                <a:solidFill>
                  <a:schemeClr val="bg1"/>
                </a:solidFill>
              </a:rPr>
              <a:t>valore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positivo</a:t>
            </a:r>
            <a:r>
              <a:rPr lang="en-US" dirty="0">
                <a:solidFill>
                  <a:schemeClr val="bg1"/>
                </a:solidFill>
              </a:rPr>
              <a:t>, come un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err="1">
                <a:solidFill>
                  <a:schemeClr val="bg1"/>
                </a:solidFill>
              </a:rPr>
              <a:t>corrente</a:t>
            </a:r>
            <a:r>
              <a:rPr lang="en-US" dirty="0">
                <a:solidFill>
                  <a:schemeClr val="bg1"/>
                </a:solidFill>
              </a:rPr>
              <a:t> continua (DC). Un </a:t>
            </a:r>
            <a:r>
              <a:rPr lang="en-US" err="1">
                <a:solidFill>
                  <a:schemeClr val="bg1"/>
                </a:solidFill>
              </a:rPr>
              <a:t>altro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esempio</a:t>
            </a:r>
            <a:r>
              <a:rPr lang="en-US" dirty="0">
                <a:solidFill>
                  <a:schemeClr val="bg1"/>
                </a:solidFill>
              </a:rPr>
              <a:t> è la </a:t>
            </a:r>
            <a:r>
              <a:rPr lang="en-US" err="1">
                <a:solidFill>
                  <a:schemeClr val="bg1"/>
                </a:solidFill>
              </a:rPr>
              <a:t>trasmissione</a:t>
            </a:r>
            <a:r>
              <a:rPr lang="en-US" dirty="0">
                <a:solidFill>
                  <a:schemeClr val="bg1"/>
                </a:solidFill>
              </a:rPr>
              <a:t> radio, dove il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viene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inviato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stazione</a:t>
            </a:r>
            <a:r>
              <a:rPr lang="en-US" dirty="0">
                <a:solidFill>
                  <a:schemeClr val="bg1"/>
                </a:solidFill>
              </a:rPr>
              <a:t> radio e </a:t>
            </a:r>
            <a:r>
              <a:rPr lang="en-US" err="1">
                <a:solidFill>
                  <a:schemeClr val="bg1"/>
                </a:solidFill>
              </a:rPr>
              <a:t>ricevuto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dagli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ascoltatori</a:t>
            </a:r>
            <a:r>
              <a:rPr lang="en-US" dirty="0">
                <a:solidFill>
                  <a:schemeClr val="bg1"/>
                </a:solidFill>
              </a:rPr>
              <a:t> senza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ci </a:t>
            </a:r>
            <a:r>
              <a:rPr lang="en-US" err="1">
                <a:solidFill>
                  <a:schemeClr val="bg1"/>
                </a:solidFill>
              </a:rPr>
              <a:t>sia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ritorno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C21350-C388-29DC-70EE-4CBFA17CC691}"/>
              </a:ext>
            </a:extLst>
          </p:cNvPr>
          <p:cNvSpPr txBox="1"/>
          <p:nvPr/>
        </p:nvSpPr>
        <p:spPr>
          <a:xfrm>
            <a:off x="88135" y="2245605"/>
            <a:ext cx="4074403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err="1">
                <a:solidFill>
                  <a:schemeClr val="bg1"/>
                </a:solidFill>
              </a:rPr>
              <a:t>Segnali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err="1">
                <a:solidFill>
                  <a:schemeClr val="bg1"/>
                </a:solidFill>
              </a:rPr>
              <a:t>Unidirezionali</a:t>
            </a:r>
            <a:r>
              <a:rPr lang="en-US" sz="2000" b="1" i="1" dirty="0">
                <a:solidFill>
                  <a:schemeClr val="bg1"/>
                </a:solidFill>
              </a:rPr>
              <a:t> (</a:t>
            </a:r>
            <a:r>
              <a:rPr lang="en-US" sz="2000" b="1" i="1" err="1">
                <a:solidFill>
                  <a:schemeClr val="bg1"/>
                </a:solidFill>
              </a:rPr>
              <a:t>Unipolari</a:t>
            </a:r>
            <a:r>
              <a:rPr lang="en-US" sz="2000" b="1" i="1" dirty="0">
                <a:solidFill>
                  <a:schemeClr val="bg1"/>
                </a:solidFill>
              </a:rPr>
              <a:t>):</a:t>
            </a:r>
            <a:r>
              <a:rPr lang="it-IT" sz="2000" b="1" i="1" dirty="0">
                <a:solidFill>
                  <a:schemeClr val="bg1"/>
                </a:solidFill>
              </a:rPr>
              <a:t>​</a:t>
            </a:r>
          </a:p>
        </p:txBody>
      </p:sp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E6B1D5-B9CC-061D-92A4-FB791F47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8" y="3058478"/>
            <a:ext cx="5554338" cy="22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9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DC464A-C058-DBC7-9EDA-7902381A888E}"/>
              </a:ext>
            </a:extLst>
          </p:cNvPr>
          <p:cNvSpPr txBox="1"/>
          <p:nvPr/>
        </p:nvSpPr>
        <p:spPr>
          <a:xfrm>
            <a:off x="161580" y="1997725"/>
            <a:ext cx="6176790" cy="28623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Un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segnale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definisce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bidirezionale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bipolare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se la grandezza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fisica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assume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nel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tempo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sia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valori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positivi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che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negativi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Inoltre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bidirezionali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propagano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in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entrambe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le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direzioni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it-IT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Esempi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segnale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varia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tra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valori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positivi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negativi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come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segnale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di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corrente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alternata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(AC).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altro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esempio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è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comunicazione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telefonica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dove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entrambe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le parti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possono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inviare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ricevere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segnali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contemporaneamente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C21350-C388-29DC-70EE-4CBFA17CC691}"/>
              </a:ext>
            </a:extLst>
          </p:cNvPr>
          <p:cNvSpPr txBox="1"/>
          <p:nvPr/>
        </p:nvSpPr>
        <p:spPr>
          <a:xfrm>
            <a:off x="161581" y="1199002"/>
            <a:ext cx="3734717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ea typeface="+mn-lt"/>
                <a:cs typeface="+mn-lt"/>
              </a:rPr>
              <a:t>Segnali Bidirezionali (Bipolari):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3749367D-BFBE-26E5-EC99-9093DC5B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29" y="669353"/>
            <a:ext cx="5146597" cy="3338110"/>
          </a:xfrm>
          <a:prstGeom prst="rect">
            <a:avLst/>
          </a:prstGeom>
        </p:spPr>
      </p:pic>
      <p:pic>
        <p:nvPicPr>
          <p:cNvPr id="9" name="Immagine 8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FB0BA47D-2DB6-725E-3238-57985C70B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015" y="4416092"/>
            <a:ext cx="4532981" cy="20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0278D0-BA03-9274-5AD4-CC250AE3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0" y="102908"/>
            <a:ext cx="6267189" cy="650718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bg1"/>
                </a:solidFill>
                <a:ea typeface="+mn-lt"/>
                <a:cs typeface="+mn-lt"/>
              </a:rPr>
              <a:t>Caratteristiche</a:t>
            </a:r>
            <a:r>
              <a:rPr lang="it-IT" b="1" i="1" dirty="0">
                <a:solidFill>
                  <a:schemeClr val="bg1"/>
                </a:solidFill>
                <a:ea typeface="+mn-lt"/>
                <a:cs typeface="+mn-lt"/>
              </a:rPr>
              <a:t> dei segnali</a:t>
            </a:r>
            <a:endParaRPr lang="it-IT" b="1" i="1" dirty="0">
              <a:solidFill>
                <a:schemeClr val="bg1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27AA68B-ABFD-66C2-4AD8-401A61CBD098}"/>
              </a:ext>
            </a:extLst>
          </p:cNvPr>
          <p:cNvSpPr txBox="1">
            <a:spLocks/>
          </p:cNvSpPr>
          <p:nvPr/>
        </p:nvSpPr>
        <p:spPr>
          <a:xfrm>
            <a:off x="94561" y="850834"/>
            <a:ext cx="6002834" cy="134999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Ogni segnale possiede diverse caratteristiche che ne determinano il comportamento e l'efficacia nella trasmissione dei dati. Tra queste caratteristiche, l'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ampiezza (A)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, la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frequenza (f)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, il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periodo (T)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la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fase (φ)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, il 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valore medio (</a:t>
            </a:r>
            <a:r>
              <a:rPr lang="it-IT" sz="1800" b="1" i="1" u="sng" dirty="0" err="1">
                <a:solidFill>
                  <a:schemeClr val="bg1"/>
                </a:solidFill>
                <a:ea typeface="+mn-lt"/>
                <a:cs typeface="+mn-lt"/>
              </a:rPr>
              <a:t>V</a:t>
            </a:r>
            <a:r>
              <a:rPr lang="it-IT" sz="1500" b="1" i="1" u="sng" dirty="0" err="1">
                <a:solidFill>
                  <a:schemeClr val="bg1"/>
                </a:solidFill>
                <a:ea typeface="+mn-lt"/>
                <a:cs typeface="+mn-lt"/>
              </a:rPr>
              <a:t>m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 e il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valore efficace (RMS)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 sono fondamentali per comprendere e analizzare i segnali.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5D637B3-15D4-605C-EF83-0BAC6164F08B}"/>
              </a:ext>
            </a:extLst>
          </p:cNvPr>
          <p:cNvSpPr txBox="1">
            <a:spLocks/>
          </p:cNvSpPr>
          <p:nvPr/>
        </p:nvSpPr>
        <p:spPr>
          <a:xfrm>
            <a:off x="94560" y="3963098"/>
            <a:ext cx="6002834" cy="134999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L'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ampiezza (A)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 di un segnale è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il valore massimo che il segnale raggiunge rispetto al suo valore di riferimento, che di solito è lo zero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. In altre parole, è la distanza verticale tra il punto più alto (o più basso) del segnale e il valore di riferimento, misurata in Volt (V) per segnali elettrici.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739386-EA37-BEB3-C203-B9D23A3475FE}"/>
              </a:ext>
            </a:extLst>
          </p:cNvPr>
          <p:cNvSpPr txBox="1"/>
          <p:nvPr/>
        </p:nvSpPr>
        <p:spPr>
          <a:xfrm>
            <a:off x="97315" y="3429918"/>
            <a:ext cx="1751682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err="1">
                <a:solidFill>
                  <a:schemeClr val="bg1"/>
                </a:solidFill>
              </a:rPr>
              <a:t>Ampiezza</a:t>
            </a:r>
            <a:r>
              <a:rPr lang="en-US" sz="2000" b="1" i="1" dirty="0">
                <a:solidFill>
                  <a:schemeClr val="bg1"/>
                </a:solidFill>
              </a:rPr>
              <a:t> (A):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9EBF3A-66C6-7543-1207-EBC17E209B05}"/>
              </a:ext>
            </a:extLst>
          </p:cNvPr>
          <p:cNvSpPr txBox="1"/>
          <p:nvPr/>
        </p:nvSpPr>
        <p:spPr>
          <a:xfrm>
            <a:off x="88135" y="5449678"/>
            <a:ext cx="3505199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Formula </a:t>
            </a:r>
            <a:r>
              <a:rPr lang="en-US" b="1" dirty="0" err="1">
                <a:solidFill>
                  <a:schemeClr val="bg1"/>
                </a:solidFill>
                <a:ea typeface="+mn-lt"/>
                <a:cs typeface="+mn-lt"/>
              </a:rPr>
              <a:t>dell'ampiezza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 = V</a:t>
            </a:r>
            <a:r>
              <a:rPr lang="en-US" sz="1400" b="1" dirty="0">
                <a:solidFill>
                  <a:schemeClr val="bg1"/>
                </a:solidFill>
              </a:rPr>
              <a:t>max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B03A5923-F603-5C78-4C29-A27B8E61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363" y="3434223"/>
            <a:ext cx="4332038" cy="29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5D637B3-15D4-605C-EF83-0BAC6164F08B}"/>
              </a:ext>
            </a:extLst>
          </p:cNvPr>
          <p:cNvSpPr txBox="1">
            <a:spLocks/>
          </p:cNvSpPr>
          <p:nvPr/>
        </p:nvSpPr>
        <p:spPr>
          <a:xfrm>
            <a:off x="94560" y="612134"/>
            <a:ext cx="6259893" cy="110211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La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frequenza (f)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 è il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numero di cicli completi del segnale che si ripetono in un secondo (s)</a:t>
            </a:r>
            <a:r>
              <a:rPr lang="it-IT" sz="1800" dirty="0">
                <a:solidFill>
                  <a:schemeClr val="bg1"/>
                </a:solidFill>
                <a:ea typeface="+mn-lt"/>
                <a:cs typeface="+mn-lt"/>
              </a:rPr>
              <a:t>. In altre parole, è la misura di quante volte un segnale periodico si ripete in un intervallo di tempo di un secondo. Essa </a:t>
            </a:r>
            <a:r>
              <a:rPr lang="it-IT" sz="1800" b="1" i="1" u="sng" dirty="0">
                <a:solidFill>
                  <a:schemeClr val="bg1"/>
                </a:solidFill>
                <a:ea typeface="+mn-lt"/>
                <a:cs typeface="+mn-lt"/>
              </a:rPr>
              <a:t>si misura in Hertz (Hz).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739386-EA37-BEB3-C203-B9D23A3475FE}"/>
              </a:ext>
            </a:extLst>
          </p:cNvPr>
          <p:cNvSpPr txBox="1"/>
          <p:nvPr/>
        </p:nvSpPr>
        <p:spPr>
          <a:xfrm>
            <a:off x="97315" y="143219"/>
            <a:ext cx="1788405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sz="2000" b="1" i="1" dirty="0">
                <a:solidFill>
                  <a:schemeClr val="bg1"/>
                </a:solidFill>
                <a:ea typeface="+mn-lt"/>
                <a:cs typeface="+mn-lt"/>
              </a:rPr>
              <a:t> (f):</a:t>
            </a:r>
            <a:endParaRPr lang="it-IT" b="1" i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F2FFBE-A55B-6D71-06FC-3C9960D828E4}"/>
              </a:ext>
            </a:extLst>
          </p:cNvPr>
          <p:cNvSpPr txBox="1"/>
          <p:nvPr/>
        </p:nvSpPr>
        <p:spPr>
          <a:xfrm>
            <a:off x="97315" y="1832472"/>
            <a:ext cx="4303921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Formula </a:t>
            </a:r>
            <a:r>
              <a:rPr lang="en-US" b="1" dirty="0" err="1">
                <a:solidFill>
                  <a:schemeClr val="bg1"/>
                </a:solidFill>
              </a:rPr>
              <a:t>della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frequenza</a:t>
            </a:r>
            <a:r>
              <a:rPr lang="en-US" b="1" dirty="0">
                <a:solidFill>
                  <a:schemeClr val="bg1"/>
                </a:solidFill>
              </a:rPr>
              <a:t>: f (Hz) = 1 / T (s) 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2" name="Immagine 1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825EEA10-7D0D-C0B4-4C02-B415E79A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93" y="3711882"/>
            <a:ext cx="6268138" cy="302022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F67EB7-F2F3-2C79-1209-D9FCA2280A05}"/>
              </a:ext>
            </a:extLst>
          </p:cNvPr>
          <p:cNvSpPr txBox="1"/>
          <p:nvPr/>
        </p:nvSpPr>
        <p:spPr>
          <a:xfrm>
            <a:off x="97315" y="2273147"/>
            <a:ext cx="565349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solidFill>
                  <a:schemeClr val="bg1"/>
                </a:solidFill>
              </a:rPr>
              <a:t>Proporzionalità</a:t>
            </a:r>
            <a:r>
              <a:rPr lang="en-US" b="1" i="1" dirty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La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(f) è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direttamente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proporzionale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alla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angolare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(ω) e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inversamente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proporzionale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periodo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(T)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Questo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significa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che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aumentando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la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aumenta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anche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la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angolare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diminuisce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il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periodo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Di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conseguenza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segnale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alta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avrà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cicli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ravvicinati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fitti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mentre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un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segnale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una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bassa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avrà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cicli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distanziati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più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b="1" i="1" u="sng" err="1">
                <a:solidFill>
                  <a:schemeClr val="bg1"/>
                </a:solidFill>
                <a:ea typeface="+mn-lt"/>
                <a:cs typeface="+mn-lt"/>
              </a:rPr>
              <a:t>larghi</a:t>
            </a:r>
            <a:r>
              <a:rPr lang="en-US" b="1" i="1" u="sng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7CB083B-92F8-60EE-DE0B-273E9A63D5FD}"/>
              </a:ext>
            </a:extLst>
          </p:cNvPr>
          <p:cNvSpPr txBox="1"/>
          <p:nvPr/>
        </p:nvSpPr>
        <p:spPr>
          <a:xfrm>
            <a:off x="97316" y="5541485"/>
            <a:ext cx="2743200" cy="12003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cs typeface="Segoe UI"/>
              </a:rPr>
              <a:t>Altre formule:</a:t>
            </a:r>
            <a:r>
              <a:rPr lang="it-IT">
                <a:cs typeface="Segoe UI"/>
              </a:rPr>
              <a:t>​</a:t>
            </a:r>
          </a:p>
          <a:p>
            <a:r>
              <a:rPr lang="en-US" b="1">
                <a:solidFill>
                  <a:srgbClr val="FFFFFF"/>
                </a:solidFill>
                <a:cs typeface="Segoe UI"/>
              </a:rPr>
              <a:t>ω (rad/s) = 2*π*f (Hz)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FFFFFF"/>
                </a:solidFill>
                <a:cs typeface="Segoe UI"/>
              </a:rPr>
              <a:t>f (Hz) = ω/(2*π)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FFFFFF"/>
                </a:solidFill>
                <a:cs typeface="Segoe UI"/>
              </a:rPr>
              <a:t>T (s) = 1/f (Hz)</a:t>
            </a:r>
            <a:r>
              <a:rPr lang="en-US">
                <a:cs typeface="Segoe UI"/>
              </a:rPr>
              <a:t>​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B95D24-AD99-C17E-A557-530F9E4E2772}"/>
              </a:ext>
            </a:extLst>
          </p:cNvPr>
          <p:cNvSpPr txBox="1"/>
          <p:nvPr/>
        </p:nvSpPr>
        <p:spPr>
          <a:xfrm>
            <a:off x="6795448" y="434256"/>
            <a:ext cx="5071924" cy="279197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4" name="Immagine 3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433A0CBC-532B-DA9D-9FCB-BE0FD042D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4" y="433675"/>
            <a:ext cx="5076940" cy="2786577"/>
          </a:xfrm>
          <a:prstGeom prst="rect">
            <a:avLst/>
          </a:prstGeom>
          <a:effectLst>
            <a:outerShdw blurRad="50800" dist="38100" dir="2700000">
              <a:srgbClr val="FFFFFF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17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739386-EA37-BEB3-C203-B9D23A3475FE}"/>
              </a:ext>
            </a:extLst>
          </p:cNvPr>
          <p:cNvSpPr txBox="1"/>
          <p:nvPr/>
        </p:nvSpPr>
        <p:spPr>
          <a:xfrm>
            <a:off x="97315" y="143219"/>
            <a:ext cx="1485442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ea typeface="+mn-lt"/>
                <a:cs typeface="+mn-lt"/>
              </a:rPr>
              <a:t>Periodo (T):</a:t>
            </a:r>
            <a:endParaRPr lang="it-IT" sz="2000" b="1" i="1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7D690D-2B33-F948-26A8-CA9AB11BD2CF}"/>
              </a:ext>
            </a:extLst>
          </p:cNvPr>
          <p:cNvSpPr txBox="1"/>
          <p:nvPr/>
        </p:nvSpPr>
        <p:spPr>
          <a:xfrm>
            <a:off x="97316" y="620616"/>
            <a:ext cx="6002357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b="1" i="1" u="sng" dirty="0" err="1">
                <a:solidFill>
                  <a:schemeClr val="bg1"/>
                </a:solidFill>
              </a:rPr>
              <a:t>periodo</a:t>
            </a:r>
            <a:r>
              <a:rPr lang="en-US" b="1" i="1" u="sng" dirty="0">
                <a:solidFill>
                  <a:schemeClr val="bg1"/>
                </a:solidFill>
              </a:rPr>
              <a:t> (T)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l'</a:t>
            </a:r>
            <a:r>
              <a:rPr lang="en-US" b="1" i="1" u="sng" dirty="0" err="1">
                <a:solidFill>
                  <a:schemeClr val="bg1"/>
                </a:solidFill>
              </a:rPr>
              <a:t>intervallo</a:t>
            </a:r>
            <a:r>
              <a:rPr lang="en-US" b="1" i="1" u="sng" dirty="0">
                <a:solidFill>
                  <a:schemeClr val="bg1"/>
                </a:solidFill>
              </a:rPr>
              <a:t> di tempo </a:t>
            </a:r>
            <a:r>
              <a:rPr lang="en-US" b="1" i="1" u="sng" dirty="0" err="1">
                <a:solidFill>
                  <a:schemeClr val="bg1"/>
                </a:solidFill>
              </a:rPr>
              <a:t>necessario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affinché</a:t>
            </a:r>
            <a:r>
              <a:rPr lang="en-US" b="1" i="1" u="sng" dirty="0">
                <a:solidFill>
                  <a:schemeClr val="bg1"/>
                </a:solidFill>
              </a:rPr>
              <a:t>  il </a:t>
            </a:r>
            <a:r>
              <a:rPr lang="en-US" b="1" i="1" u="sng" dirty="0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completi</a:t>
            </a:r>
            <a:r>
              <a:rPr lang="en-US" b="1" i="1" u="sng" dirty="0">
                <a:solidFill>
                  <a:schemeClr val="bg1"/>
                </a:solidFill>
              </a:rPr>
              <a:t> un </a:t>
            </a:r>
            <a:r>
              <a:rPr lang="en-US" b="1" i="1" u="sng" dirty="0" err="1">
                <a:solidFill>
                  <a:schemeClr val="bg1"/>
                </a:solidFill>
              </a:rPr>
              <a:t>ciclo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completo</a:t>
            </a:r>
            <a:r>
              <a:rPr lang="en-US" dirty="0">
                <a:solidFill>
                  <a:schemeClr val="bg1"/>
                </a:solidFill>
              </a:rPr>
              <a:t>. In </a:t>
            </a:r>
            <a:r>
              <a:rPr lang="en-US" dirty="0" err="1">
                <a:solidFill>
                  <a:schemeClr val="bg1"/>
                </a:solidFill>
              </a:rPr>
              <a:t>altre</a:t>
            </a:r>
            <a:r>
              <a:rPr lang="en-US" dirty="0">
                <a:solidFill>
                  <a:schemeClr val="bg1"/>
                </a:solidFill>
              </a:rPr>
              <a:t> parole, è il tempo </a:t>
            </a:r>
            <a:r>
              <a:rPr lang="en-US" dirty="0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intercorre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due </a:t>
            </a:r>
            <a:r>
              <a:rPr lang="en-US" dirty="0" err="1">
                <a:solidFill>
                  <a:schemeClr val="bg1"/>
                </a:solidFill>
              </a:rPr>
              <a:t>punti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corrispondenti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consecutivi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un'onda</a:t>
            </a:r>
            <a:r>
              <a:rPr lang="en-US" dirty="0">
                <a:solidFill>
                  <a:schemeClr val="bg1"/>
                </a:solidFill>
              </a:rPr>
              <a:t>. Esso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misura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b="1" i="1" u="sng" dirty="0">
                <a:solidFill>
                  <a:schemeClr val="bg1"/>
                </a:solidFill>
              </a:rPr>
              <a:t>secondi (s)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it-IT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15879B2-DCE1-0E2C-4443-8E490DF6BB4B}"/>
              </a:ext>
            </a:extLst>
          </p:cNvPr>
          <p:cNvSpPr txBox="1"/>
          <p:nvPr/>
        </p:nvSpPr>
        <p:spPr>
          <a:xfrm>
            <a:off x="97315" y="2181339"/>
            <a:ext cx="3863247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Formula del </a:t>
            </a:r>
            <a:r>
              <a:rPr lang="en-US" b="1" dirty="0" err="1">
                <a:solidFill>
                  <a:schemeClr val="bg1"/>
                </a:solidFill>
              </a:rPr>
              <a:t>periodo</a:t>
            </a:r>
            <a:r>
              <a:rPr lang="en-US" b="1" dirty="0">
                <a:solidFill>
                  <a:schemeClr val="bg1"/>
                </a:solidFill>
              </a:rPr>
              <a:t>:  T (s) = 1/f (Hz)</a:t>
            </a:r>
            <a:r>
              <a:rPr lang="en-US" dirty="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F8F0A23-25B1-7984-7B81-D44086008B75}"/>
              </a:ext>
            </a:extLst>
          </p:cNvPr>
          <p:cNvSpPr txBox="1"/>
          <p:nvPr/>
        </p:nvSpPr>
        <p:spPr>
          <a:xfrm>
            <a:off x="97316" y="5541485"/>
            <a:ext cx="2743200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cs typeface="Segoe UI"/>
              </a:rPr>
              <a:t>Altre</a:t>
            </a:r>
            <a:r>
              <a:rPr lang="en-US" b="1" dirty="0">
                <a:solidFill>
                  <a:srgbClr val="FFFFFF"/>
                </a:solidFill>
                <a:cs typeface="Segoe UI"/>
              </a:rPr>
              <a:t> </a:t>
            </a:r>
            <a:r>
              <a:rPr lang="en-US" b="1" dirty="0" err="1">
                <a:solidFill>
                  <a:srgbClr val="FFFFFF"/>
                </a:solidFill>
                <a:cs typeface="Segoe UI"/>
              </a:rPr>
              <a:t>formule</a:t>
            </a:r>
            <a:r>
              <a:rPr lang="en-US" b="1" dirty="0">
                <a:solidFill>
                  <a:srgbClr val="FFFFFF"/>
                </a:solidFill>
                <a:cs typeface="Segoe UI"/>
              </a:rPr>
              <a:t>:</a:t>
            </a:r>
            <a:r>
              <a:rPr lang="it-IT" dirty="0">
                <a:cs typeface="Segoe UI"/>
              </a:rPr>
              <a:t>​</a:t>
            </a:r>
          </a:p>
          <a:p>
            <a:r>
              <a:rPr lang="en-US" b="1" dirty="0">
                <a:solidFill>
                  <a:schemeClr val="bg1"/>
                </a:solidFill>
                <a:cs typeface="Segoe UI"/>
              </a:rPr>
              <a:t>T (s) = (2*π)/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ω</a:t>
            </a:r>
          </a:p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2*π = T*ω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4417AE-11DC-AB00-721D-20B81C87C64C}"/>
              </a:ext>
            </a:extLst>
          </p:cNvPr>
          <p:cNvSpPr txBox="1"/>
          <p:nvPr/>
        </p:nvSpPr>
        <p:spPr>
          <a:xfrm>
            <a:off x="97316" y="2622014"/>
            <a:ext cx="5065922" cy="286232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Proporzionalità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b="1" i="1" u="sng" err="1">
                <a:solidFill>
                  <a:schemeClr val="bg1"/>
                </a:solidFill>
              </a:rPr>
              <a:t>periodo</a:t>
            </a:r>
            <a:r>
              <a:rPr lang="en-US" b="1" i="1" u="sng" dirty="0">
                <a:solidFill>
                  <a:schemeClr val="bg1"/>
                </a:solidFill>
              </a:rPr>
              <a:t> (T)</a:t>
            </a:r>
            <a:r>
              <a:rPr lang="en-US" i="1" u="sng" dirty="0">
                <a:solidFill>
                  <a:schemeClr val="bg1"/>
                </a:solidFill>
              </a:rPr>
              <a:t> è </a:t>
            </a:r>
            <a:r>
              <a:rPr lang="en-US" i="1" u="sng" err="1">
                <a:solidFill>
                  <a:schemeClr val="bg1"/>
                </a:solidFill>
              </a:rPr>
              <a:t>inversamente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r>
              <a:rPr lang="en-US" i="1" u="sng" err="1">
                <a:solidFill>
                  <a:schemeClr val="bg1"/>
                </a:solidFill>
              </a:rPr>
              <a:t>proporzionale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r>
              <a:rPr lang="en-US" i="1" u="sng" err="1">
                <a:solidFill>
                  <a:schemeClr val="bg1"/>
                </a:solidFill>
              </a:rPr>
              <a:t>alla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</a:rPr>
              <a:t> (f)</a:t>
            </a:r>
            <a:r>
              <a:rPr lang="en-US" i="1" u="sng" dirty="0">
                <a:solidFill>
                  <a:schemeClr val="bg1"/>
                </a:solidFill>
              </a:rPr>
              <a:t> e </a:t>
            </a:r>
            <a:r>
              <a:rPr lang="en-US" i="1" u="sng" err="1">
                <a:solidFill>
                  <a:schemeClr val="bg1"/>
                </a:solidFill>
              </a:rPr>
              <a:t>alla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angolare</a:t>
            </a:r>
            <a:r>
              <a:rPr lang="en-US" b="1" i="1" u="sng" dirty="0">
                <a:solidFill>
                  <a:schemeClr val="bg1"/>
                </a:solidFill>
              </a:rPr>
              <a:t> (ω)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err="1">
                <a:solidFill>
                  <a:schemeClr val="bg1"/>
                </a:solidFill>
              </a:rPr>
              <a:t>Questo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significa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u="sng" err="1">
                <a:solidFill>
                  <a:schemeClr val="bg1"/>
                </a:solidFill>
              </a:rPr>
              <a:t>aumentando</a:t>
            </a:r>
            <a:r>
              <a:rPr lang="en-US" b="1" i="1" u="sng" dirty="0">
                <a:solidFill>
                  <a:schemeClr val="bg1"/>
                </a:solidFill>
              </a:rPr>
              <a:t> il </a:t>
            </a:r>
            <a:r>
              <a:rPr lang="en-US" b="1" i="1" u="sng" err="1">
                <a:solidFill>
                  <a:schemeClr val="bg1"/>
                </a:solidFill>
              </a:rPr>
              <a:t>periodo</a:t>
            </a:r>
            <a:r>
              <a:rPr lang="en-US" b="1" i="1" u="sng" dirty="0">
                <a:solidFill>
                  <a:schemeClr val="bg1"/>
                </a:solidFill>
              </a:rPr>
              <a:t>, </a:t>
            </a:r>
            <a:r>
              <a:rPr lang="en-US" b="1" i="1" u="sng" err="1">
                <a:solidFill>
                  <a:schemeClr val="bg1"/>
                </a:solidFill>
              </a:rPr>
              <a:t>diminuisce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sia</a:t>
            </a:r>
            <a:r>
              <a:rPr lang="en-US" b="1" i="1" u="sng" dirty="0">
                <a:solidFill>
                  <a:schemeClr val="bg1"/>
                </a:solidFill>
              </a:rPr>
              <a:t> la </a:t>
            </a:r>
            <a:r>
              <a:rPr lang="en-US" b="1" i="1" u="sng" err="1">
                <a:solidFill>
                  <a:schemeClr val="bg1"/>
                </a:solidFill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che</a:t>
            </a:r>
            <a:r>
              <a:rPr lang="en-US" b="1" i="1" u="sng" dirty="0">
                <a:solidFill>
                  <a:schemeClr val="bg1"/>
                </a:solidFill>
              </a:rPr>
              <a:t> la </a:t>
            </a:r>
            <a:r>
              <a:rPr lang="en-US" b="1" i="1" u="sng" err="1">
                <a:solidFill>
                  <a:schemeClr val="bg1"/>
                </a:solidFill>
              </a:rPr>
              <a:t>frequenza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angolare</a:t>
            </a:r>
            <a:r>
              <a:rPr lang="en-US" dirty="0">
                <a:solidFill>
                  <a:schemeClr val="bg1"/>
                </a:solidFill>
              </a:rPr>
              <a:t>. Di </a:t>
            </a:r>
            <a:r>
              <a:rPr lang="en-US" err="1">
                <a:solidFill>
                  <a:schemeClr val="bg1"/>
                </a:solidFill>
              </a:rPr>
              <a:t>conseguenza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i="1" u="sng" dirty="0">
                <a:solidFill>
                  <a:schemeClr val="bg1"/>
                </a:solidFill>
              </a:rPr>
              <a:t>un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con un </a:t>
            </a:r>
            <a:r>
              <a:rPr lang="en-US" b="1" i="1" u="sng" err="1">
                <a:solidFill>
                  <a:schemeClr val="bg1"/>
                </a:solidFill>
              </a:rPr>
              <a:t>periodo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lungo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avrà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cicli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distanziati</a:t>
            </a:r>
            <a:r>
              <a:rPr lang="en-US" b="1" i="1" u="sng" dirty="0">
                <a:solidFill>
                  <a:schemeClr val="bg1"/>
                </a:solidFill>
              </a:rPr>
              <a:t> (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larghi</a:t>
            </a:r>
            <a:r>
              <a:rPr lang="en-US" b="1" i="1" u="sng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mentre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u="sng" dirty="0">
                <a:solidFill>
                  <a:schemeClr val="bg1"/>
                </a:solidFill>
              </a:rPr>
              <a:t>un </a:t>
            </a:r>
            <a:r>
              <a:rPr lang="en-US" b="1" i="1" u="sng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con un </a:t>
            </a:r>
            <a:r>
              <a:rPr lang="en-US" b="1" i="1" u="sng" err="1">
                <a:solidFill>
                  <a:schemeClr val="bg1"/>
                </a:solidFill>
              </a:rPr>
              <a:t>periodo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breve </a:t>
            </a:r>
            <a:r>
              <a:rPr lang="en-US" b="1" i="1" u="sng" err="1">
                <a:solidFill>
                  <a:schemeClr val="bg1"/>
                </a:solidFill>
              </a:rPr>
              <a:t>avrà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cicli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ravvicinati</a:t>
            </a:r>
            <a:r>
              <a:rPr lang="en-US" b="1" i="1" u="sng" dirty="0">
                <a:solidFill>
                  <a:schemeClr val="bg1"/>
                </a:solidFill>
              </a:rPr>
              <a:t> (</a:t>
            </a:r>
            <a:r>
              <a:rPr lang="en-US" b="1" i="1" u="sng" err="1">
                <a:solidFill>
                  <a:schemeClr val="bg1"/>
                </a:solidFill>
              </a:rPr>
              <a:t>più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err="1">
                <a:solidFill>
                  <a:schemeClr val="bg1"/>
                </a:solidFill>
              </a:rPr>
              <a:t>fitti</a:t>
            </a:r>
            <a:r>
              <a:rPr lang="en-US" b="1" i="1" u="sng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Immagine 1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6A12C9C7-0CB8-A715-B281-BBF64AEB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93" y="201345"/>
            <a:ext cx="3924759" cy="2351527"/>
          </a:xfrm>
          <a:prstGeom prst="rect">
            <a:avLst/>
          </a:prstGeom>
        </p:spPr>
      </p:pic>
      <p:pic>
        <p:nvPicPr>
          <p:cNvPr id="3" name="Immagine 2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7AFF71C6-671B-7D39-04C3-5A13BB0D8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22760"/>
            <a:ext cx="5238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1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634200-24AB-FD75-FEFB-F6A988C389DD}"/>
              </a:ext>
            </a:extLst>
          </p:cNvPr>
          <p:cNvSpPr txBox="1"/>
          <p:nvPr/>
        </p:nvSpPr>
        <p:spPr>
          <a:xfrm>
            <a:off x="97315" y="143219"/>
            <a:ext cx="1200840" cy="400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ea typeface="+mn-lt"/>
                <a:cs typeface="+mn-lt"/>
              </a:rPr>
              <a:t>Fase (φ):</a:t>
            </a:r>
            <a:endParaRPr lang="it-IT" sz="2000" b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4AB4B5-2990-C036-F090-D698B33D377A}"/>
              </a:ext>
            </a:extLst>
          </p:cNvPr>
          <p:cNvSpPr txBox="1"/>
          <p:nvPr/>
        </p:nvSpPr>
        <p:spPr>
          <a:xfrm>
            <a:off x="97316" y="987846"/>
            <a:ext cx="4753778" cy="20313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b="1" i="1" u="sng" dirty="0" err="1">
                <a:solidFill>
                  <a:schemeClr val="bg1"/>
                </a:solidFill>
              </a:rPr>
              <a:t>fase</a:t>
            </a:r>
            <a:r>
              <a:rPr lang="en-US" dirty="0">
                <a:solidFill>
                  <a:schemeClr val="bg1"/>
                </a:solidFill>
              </a:rPr>
              <a:t> di un </a:t>
            </a:r>
            <a:r>
              <a:rPr lang="en-US" dirty="0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rappresenta</a:t>
            </a:r>
            <a:r>
              <a:rPr lang="en-US" b="1" i="1" u="sng" dirty="0">
                <a:solidFill>
                  <a:schemeClr val="bg1"/>
                </a:solidFill>
              </a:rPr>
              <a:t> la </a:t>
            </a:r>
            <a:r>
              <a:rPr lang="en-US" b="1" i="1" u="sng" dirty="0" err="1">
                <a:solidFill>
                  <a:schemeClr val="bg1"/>
                </a:solidFill>
              </a:rPr>
              <a:t>posizione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relativa</a:t>
            </a:r>
            <a:r>
              <a:rPr lang="en-US" b="1" i="1" u="sng" dirty="0">
                <a:solidFill>
                  <a:schemeClr val="bg1"/>
                </a:solidFill>
              </a:rPr>
              <a:t> di un punto </a:t>
            </a:r>
            <a:r>
              <a:rPr lang="en-US" b="1" i="1" u="sng" dirty="0" err="1">
                <a:solidFill>
                  <a:schemeClr val="bg1"/>
                </a:solidFill>
              </a:rPr>
              <a:t>specifico</a:t>
            </a:r>
            <a:r>
              <a:rPr lang="en-US" b="1" i="1" u="sng" dirty="0">
                <a:solidFill>
                  <a:schemeClr val="bg1"/>
                </a:solidFill>
              </a:rPr>
              <a:t> del </a:t>
            </a:r>
            <a:r>
              <a:rPr lang="en-US" b="1" i="1" u="sng" dirty="0" err="1">
                <a:solidFill>
                  <a:schemeClr val="bg1"/>
                </a:solidFill>
              </a:rPr>
              <a:t>segnale</a:t>
            </a:r>
            <a:r>
              <a:rPr lang="en-US" b="1" i="1" u="sng" dirty="0">
                <a:solidFill>
                  <a:schemeClr val="bg1"/>
                </a:solidFill>
              </a:rPr>
              <a:t> rispetto a un punto di </a:t>
            </a:r>
            <a:r>
              <a:rPr lang="en-US" b="1" i="1" u="sng" dirty="0" err="1">
                <a:solidFill>
                  <a:schemeClr val="bg1"/>
                </a:solidFill>
              </a:rPr>
              <a:t>riferimento</a:t>
            </a:r>
            <a:r>
              <a:rPr lang="en-US" dirty="0">
                <a:solidFill>
                  <a:schemeClr val="bg1"/>
                </a:solidFill>
              </a:rPr>
              <a:t>. In </a:t>
            </a:r>
            <a:r>
              <a:rPr lang="en-US" dirty="0" err="1">
                <a:solidFill>
                  <a:schemeClr val="bg1"/>
                </a:solidFill>
              </a:rPr>
              <a:t>altre</a:t>
            </a:r>
            <a:r>
              <a:rPr lang="en-US" dirty="0">
                <a:solidFill>
                  <a:schemeClr val="bg1"/>
                </a:solidFill>
              </a:rPr>
              <a:t> parole, indica </a:t>
            </a:r>
            <a:r>
              <a:rPr lang="en-US" dirty="0" err="1">
                <a:solidFill>
                  <a:schemeClr val="bg1"/>
                </a:solidFill>
              </a:rPr>
              <a:t>quanto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è </a:t>
            </a:r>
            <a:r>
              <a:rPr lang="en-US" dirty="0" err="1">
                <a:solidFill>
                  <a:schemeClr val="bg1"/>
                </a:solidFill>
              </a:rPr>
              <a:t>spostato</a:t>
            </a:r>
            <a:r>
              <a:rPr lang="en-US" dirty="0">
                <a:solidFill>
                  <a:schemeClr val="bg1"/>
                </a:solidFill>
              </a:rPr>
              <a:t> in avanti o </a:t>
            </a:r>
            <a:r>
              <a:rPr lang="en-US" dirty="0" err="1">
                <a:solidFill>
                  <a:schemeClr val="bg1"/>
                </a:solidFill>
              </a:rPr>
              <a:t>indietro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nel</a:t>
            </a:r>
            <a:r>
              <a:rPr lang="en-US" dirty="0">
                <a:solidFill>
                  <a:schemeClr val="bg1"/>
                </a:solidFill>
              </a:rPr>
              <a:t> tempo rispetto a un </a:t>
            </a:r>
            <a:r>
              <a:rPr lang="en-US" dirty="0" err="1">
                <a:solidFill>
                  <a:schemeClr val="bg1"/>
                </a:solidFill>
              </a:rPr>
              <a:t>altro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segnale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stessa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frequenza</a:t>
            </a:r>
            <a:r>
              <a:rPr lang="en-US" dirty="0">
                <a:solidFill>
                  <a:schemeClr val="bg1"/>
                </a:solidFill>
              </a:rPr>
              <a:t>. La </a:t>
            </a:r>
            <a:r>
              <a:rPr lang="en-US" dirty="0" err="1">
                <a:solidFill>
                  <a:schemeClr val="bg1"/>
                </a:solidFill>
              </a:rPr>
              <a:t>fase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si</a:t>
            </a:r>
            <a:r>
              <a:rPr lang="en-US" b="1" i="1" u="sng" dirty="0">
                <a:solidFill>
                  <a:schemeClr val="bg1"/>
                </a:solidFill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</a:rPr>
              <a:t>misura</a:t>
            </a:r>
            <a:r>
              <a:rPr lang="en-US" b="1" i="1" u="sng" dirty="0">
                <a:solidFill>
                  <a:schemeClr val="bg1"/>
                </a:solidFill>
              </a:rPr>
              <a:t> in </a:t>
            </a:r>
            <a:r>
              <a:rPr lang="en-US" b="1" i="1" u="sng" dirty="0" err="1">
                <a:solidFill>
                  <a:schemeClr val="bg1"/>
                </a:solidFill>
              </a:rPr>
              <a:t>radianti</a:t>
            </a:r>
            <a:r>
              <a:rPr lang="en-US" b="1" i="1" u="sng" dirty="0">
                <a:solidFill>
                  <a:schemeClr val="bg1"/>
                </a:solidFill>
              </a:rPr>
              <a:t> (rad) o </a:t>
            </a:r>
            <a:r>
              <a:rPr lang="en-US" b="1" i="1" u="sng" dirty="0" err="1">
                <a:solidFill>
                  <a:schemeClr val="bg1"/>
                </a:solidFill>
              </a:rPr>
              <a:t>gradi</a:t>
            </a:r>
            <a:r>
              <a:rPr lang="en-US" b="1" i="1" u="sng" dirty="0">
                <a:solidFill>
                  <a:schemeClr val="bg1"/>
                </a:solidFill>
              </a:rPr>
              <a:t> (°)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98D498-2DF6-E678-11C7-AE3456104F81}"/>
              </a:ext>
            </a:extLst>
          </p:cNvPr>
          <p:cNvSpPr txBox="1"/>
          <p:nvPr/>
        </p:nvSpPr>
        <p:spPr>
          <a:xfrm>
            <a:off x="97316" y="3429918"/>
            <a:ext cx="4349826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Formula </a:t>
            </a:r>
            <a:r>
              <a:rPr lang="en-US" b="1" dirty="0" err="1">
                <a:solidFill>
                  <a:schemeClr val="bg1"/>
                </a:solidFill>
              </a:rPr>
              <a:t>della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fase</a:t>
            </a:r>
            <a:r>
              <a:rPr lang="en-US" b="1" dirty="0">
                <a:solidFill>
                  <a:schemeClr val="bg1"/>
                </a:solidFill>
              </a:rPr>
              <a:t>: ω (rad/s) = 2*π*f (Hz)​​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23A237-83E7-9FAB-77D6-68CA02C13041}"/>
              </a:ext>
            </a:extLst>
          </p:cNvPr>
          <p:cNvSpPr txBox="1"/>
          <p:nvPr/>
        </p:nvSpPr>
        <p:spPr>
          <a:xfrm>
            <a:off x="97316" y="3962399"/>
            <a:ext cx="2743200" cy="14773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Altre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formule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 (Hz) = ω/(2*π)​​​</a:t>
            </a:r>
          </a:p>
          <a:p>
            <a:r>
              <a:rPr lang="en-US" b="1" dirty="0">
                <a:solidFill>
                  <a:schemeClr val="bg1"/>
                </a:solidFill>
              </a:rPr>
              <a:t>T (s) = (2*π)/ω​​</a:t>
            </a:r>
          </a:p>
          <a:p>
            <a:r>
              <a:rPr lang="en-US" b="1" dirty="0">
                <a:solidFill>
                  <a:schemeClr val="bg1"/>
                </a:solidFill>
              </a:rPr>
              <a:t>2*π = T*ω​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7CD0F6-F1B3-7ABB-5B23-DAA5E4998834}"/>
              </a:ext>
            </a:extLst>
          </p:cNvPr>
          <p:cNvSpPr txBox="1"/>
          <p:nvPr/>
        </p:nvSpPr>
        <p:spPr>
          <a:xfrm>
            <a:off x="5470897" y="1857571"/>
            <a:ext cx="6086309" cy="38739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8" name="Immagine 7" descr="Immagine che contiene Elementi grafici, design&#10;&#10;Descrizione generata automaticamente">
            <a:extLst>
              <a:ext uri="{FF2B5EF4-FFF2-40B4-BE49-F238E27FC236}">
                <a16:creationId xmlns:a16="http://schemas.microsoft.com/office/drawing/2014/main" id="{51080E2C-7272-165C-4951-4110F91FA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153" y="1854054"/>
            <a:ext cx="60960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425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Tema di Office</vt:lpstr>
      <vt:lpstr>I SEGNALI</vt:lpstr>
      <vt:lpstr>Introduzione ai segnali nelle telecomunicazioni</vt:lpstr>
      <vt:lpstr>Segnali Periodici e Aperiodici</vt:lpstr>
      <vt:lpstr>Segnali Unidirezionali e Bidirezionali</vt:lpstr>
      <vt:lpstr>Presentazione standard di PowerPoint</vt:lpstr>
      <vt:lpstr>Caratteristiche dei segnali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1200</cp:revision>
  <dcterms:created xsi:type="dcterms:W3CDTF">2025-01-12T08:20:20Z</dcterms:created>
  <dcterms:modified xsi:type="dcterms:W3CDTF">2025-01-12T17:51:42Z</dcterms:modified>
</cp:coreProperties>
</file>